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7"/>
  </p:notesMasterIdLst>
  <p:sldIdLst>
    <p:sldId id="265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8" r:id="rId12"/>
    <p:sldId id="294" r:id="rId13"/>
    <p:sldId id="295" r:id="rId14"/>
    <p:sldId id="296" r:id="rId15"/>
    <p:sldId id="29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pp31-013@mail.ru" initials="c0" lastIdx="1" clrIdx="0">
    <p:extLst>
      <p:ext uri="{19B8F6BF-5375-455C-9EA6-DF929625EA0E}">
        <p15:presenceInfo xmlns:p15="http://schemas.microsoft.com/office/powerpoint/2012/main" userId="26577512143a26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42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D5888-83DA-484B-99A7-95894BF2F0E1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063C7-568C-4481-A8DE-821FC8FA8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839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4063C7-568C-4481-A8DE-821FC8FA86E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169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4063C7-568C-4481-A8DE-821FC8FA86E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501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4063C7-568C-4481-A8DE-821FC8FA86E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054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4063C7-568C-4481-A8DE-821FC8FA86E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052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4063C7-568C-4481-A8DE-821FC8FA86E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288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4063C7-568C-4481-A8DE-821FC8FA86E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324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4063C7-568C-4481-A8DE-821FC8FA86EB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90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057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69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528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74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99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741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784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575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36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034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3748-010B-4F65-B32E-9D0C96F691B6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990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B3748-010B-4F65-B32E-9D0C96F691B6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6D2AB-96E4-471A-9233-F5165EE9A0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752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hyperlink" Target="https://noskolagrokol.ru/wp-content/uploads/education/19.02.11-op-2024-jecp.pdf" TargetMode="External"/><Relationship Id="rId18" Type="http://schemas.openxmlformats.org/officeDocument/2006/relationships/hyperlink" Target="https://noskolagrokol.ru/wp-content/uploads/education/rabochij-uchebnyj-plan.osf_.zip" TargetMode="External"/><Relationship Id="rId26" Type="http://schemas.openxmlformats.org/officeDocument/2006/relationships/hyperlink" Target="https://noskolagrokol.ru/wp-content/uploads/education/grafik-uchebnogo-processa-2023-2024-jecp.pdf" TargetMode="External"/><Relationship Id="rId39" Type="http://schemas.openxmlformats.org/officeDocument/2006/relationships/hyperlink" Target="https://noskolagrokol.ru/wp-content/uploads/education/19.02.12-pp-2024.zip" TargetMode="External"/><Relationship Id="rId21" Type="http://schemas.openxmlformats.org/officeDocument/2006/relationships/hyperlink" Target="https://noskolagrokol.ru/wp-content/uploads/education/rabochie-programmy-19.02.11-2022.zip" TargetMode="External"/><Relationship Id="rId34" Type="http://schemas.openxmlformats.org/officeDocument/2006/relationships/hyperlink" Target="https://noskolagrokol.ru/wp-content/uploads/education/19.02.12-uchebnyj-plan-2023.pdf" TargetMode="External"/><Relationship Id="rId42" Type="http://schemas.openxmlformats.org/officeDocument/2006/relationships/hyperlink" Target="https://noskolagrokol.ru/wp-content/uploads/education/19.02.12-kug-2024.zip" TargetMode="External"/><Relationship Id="rId7" Type="http://schemas.openxmlformats.org/officeDocument/2006/relationships/hyperlink" Target="https://noskolagrokol.ru/wp-content/uploads/education/09.02.07-rp-2024.zip" TargetMode="External"/><Relationship Id="rId2" Type="http://schemas.openxmlformats.org/officeDocument/2006/relationships/notesSlide" Target="../notesSlides/notesSlide3.xml"/><Relationship Id="rId16" Type="http://schemas.openxmlformats.org/officeDocument/2006/relationships/hyperlink" Target="https://noskolagrokol.ru/wp-content/uploads/education/19.02.11-up-2024.zip" TargetMode="External"/><Relationship Id="rId29" Type="http://schemas.openxmlformats.org/officeDocument/2006/relationships/hyperlink" Target="https://noskolagrokol.ru/wp-content/uploads/education/19.02.11-annotacii-programm-2024-jecp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oskolagrokol.ru/wp-content/uploads/education/09.02.07-up-2024.zip" TargetMode="External"/><Relationship Id="rId11" Type="http://schemas.openxmlformats.org/officeDocument/2006/relationships/hyperlink" Target="https://noskolagrokol.ru/wp-content/uploads/education/09.02.07-programma-gia-2024-jecp.pdf" TargetMode="External"/><Relationship Id="rId24" Type="http://schemas.openxmlformats.org/officeDocument/2006/relationships/hyperlink" Target="https://noskolagrokol.ru/wp-content/uploads/education/rabochie-programmy-praktik-19.02.11.zip" TargetMode="External"/><Relationship Id="rId32" Type="http://schemas.openxmlformats.org/officeDocument/2006/relationships/hyperlink" Target="https://noskolagrokol.ru/wp-content/uploads/education/19.02.12-opop-2022-jecp.pdf" TargetMode="External"/><Relationship Id="rId37" Type="http://schemas.openxmlformats.org/officeDocument/2006/relationships/hyperlink" Target="https://noskolagrokol.ru/wp-content/uploads/education/19.02.12-rabochie-programmy-2023.zip" TargetMode="External"/><Relationship Id="rId40" Type="http://schemas.openxmlformats.org/officeDocument/2006/relationships/hyperlink" Target="https://noskolagrokol.ru/wp-content/uploads/education/19.02.12-rabochie-programmy-praktik-2023.zip" TargetMode="External"/><Relationship Id="rId45" Type="http://schemas.openxmlformats.org/officeDocument/2006/relationships/hyperlink" Target="https://noskolagrokol.ru/wp-content/uploads/education/19.02.12-annotacii-programm-2024-jecp.pdf" TargetMode="External"/><Relationship Id="rId5" Type="http://schemas.openxmlformats.org/officeDocument/2006/relationships/hyperlink" Target="https://noskolagrokol.ru/wp-content/uploads/education/09.02.07-op-abd-2024-jecp.pdf" TargetMode="External"/><Relationship Id="rId15" Type="http://schemas.openxmlformats.org/officeDocument/2006/relationships/hyperlink" Target="https://noskolagrokol.ru/wp-content/uploads/education/19.02.11-op-2022-jecp.pdf" TargetMode="External"/><Relationship Id="rId23" Type="http://schemas.openxmlformats.org/officeDocument/2006/relationships/hyperlink" Target="https://noskolagrokol.ru/wp-content/uploads/education/19.02.11-rabochie-programmy-praktik-2023.zip" TargetMode="External"/><Relationship Id="rId28" Type="http://schemas.openxmlformats.org/officeDocument/2006/relationships/hyperlink" Target="https://noskolagrokol.ru/wp-content/uploads/education/19.02.11-programma-gia-2024-jecp.pdf" TargetMode="External"/><Relationship Id="rId36" Type="http://schemas.openxmlformats.org/officeDocument/2006/relationships/hyperlink" Target="https://noskolagrokol.ru/wp-content/uploads/education/19.02.12.-rp-2024.zip" TargetMode="External"/><Relationship Id="rId10" Type="http://schemas.openxmlformats.org/officeDocument/2006/relationships/hyperlink" Target="https://noskolagrokol.ru/wp-content/uploads/vospitatelnaja-rabota/rabochaja-programma-vospitanija-jecp.pdf" TargetMode="External"/><Relationship Id="rId19" Type="http://schemas.openxmlformats.org/officeDocument/2006/relationships/hyperlink" Target="https://noskolagrokol.ru/wp-content/uploads/education/19.02.11-rp-2024.zip" TargetMode="External"/><Relationship Id="rId31" Type="http://schemas.openxmlformats.org/officeDocument/2006/relationships/hyperlink" Target="https://noskolagrokol.ru/wp-content/uploads/education/19.02.12-opop-2023-jecp.pdf" TargetMode="External"/><Relationship Id="rId44" Type="http://schemas.openxmlformats.org/officeDocument/2006/relationships/hyperlink" Target="https://noskolagrokol.ru/wp-content/uploads/education/19.02.12-programma-gia-2024.pdf" TargetMode="External"/><Relationship Id="rId4" Type="http://schemas.openxmlformats.org/officeDocument/2006/relationships/image" Target="../media/image2.png"/><Relationship Id="rId9" Type="http://schemas.openxmlformats.org/officeDocument/2006/relationships/hyperlink" Target="https://noskolagrokol.ru/wp-content/uploads/education/09.02.07-kug-2024.zip" TargetMode="External"/><Relationship Id="rId14" Type="http://schemas.openxmlformats.org/officeDocument/2006/relationships/hyperlink" Target="https://noskolagrokol.ru/wp-content/uploads/education/19.02.11-opop-2023-jecp.pdf" TargetMode="External"/><Relationship Id="rId22" Type="http://schemas.openxmlformats.org/officeDocument/2006/relationships/hyperlink" Target="https://noskolagrokol.ru/wp-content/uploads/education/19.02.11-pp-2024.zip" TargetMode="External"/><Relationship Id="rId27" Type="http://schemas.openxmlformats.org/officeDocument/2006/relationships/hyperlink" Target="https://noskolagrokol.ru/wp-content/uploads/education/19.02.12-kug-2022.zip" TargetMode="External"/><Relationship Id="rId30" Type="http://schemas.openxmlformats.org/officeDocument/2006/relationships/hyperlink" Target="https://noskolagrokol.ru/wp-content/uploads/education/19.02.15.-op-2024-jecp.pdf" TargetMode="External"/><Relationship Id="rId35" Type="http://schemas.openxmlformats.org/officeDocument/2006/relationships/hyperlink" Target="https://noskolagrokol.ru/wp-content/uploads/education/19.02.12-rabochij-uchebnyj-plan.osf-2022.zip" TargetMode="External"/><Relationship Id="rId43" Type="http://schemas.openxmlformats.org/officeDocument/2006/relationships/hyperlink" Target="https://noskolagrokol.ru/wp-content/uploads/education/19.02.12-kug-2022-1.zip" TargetMode="External"/><Relationship Id="rId8" Type="http://schemas.openxmlformats.org/officeDocument/2006/relationships/hyperlink" Target="https://noskolagrokol.ru/wp-content/uploads/education/09.02.07-pp-2024.zip" TargetMode="External"/><Relationship Id="rId3" Type="http://schemas.openxmlformats.org/officeDocument/2006/relationships/image" Target="../media/image1.jpg"/><Relationship Id="rId12" Type="http://schemas.openxmlformats.org/officeDocument/2006/relationships/hyperlink" Target="https://noskolagrokol.ru/wp-content/uploads/education/09.02.07-annotacii-programm-2024-jecp.pdf" TargetMode="External"/><Relationship Id="rId17" Type="http://schemas.openxmlformats.org/officeDocument/2006/relationships/hyperlink" Target="https://noskolagrokol.ru/wp-content/uploads/education/19.02.11-uchebnyj-plan-2023-jecp.pdf" TargetMode="External"/><Relationship Id="rId25" Type="http://schemas.openxmlformats.org/officeDocument/2006/relationships/hyperlink" Target="https://noskolagrokol.ru/wp-content/uploads/education/19.02.11-kug-2024.zip" TargetMode="External"/><Relationship Id="rId33" Type="http://schemas.openxmlformats.org/officeDocument/2006/relationships/hyperlink" Target="https://noskolagrokol.ru/wp-content/uploads/education/19.02.12-up-2024.zip" TargetMode="External"/><Relationship Id="rId38" Type="http://schemas.openxmlformats.org/officeDocument/2006/relationships/hyperlink" Target="https://noskolagrokol.ru/wp-content/uploads/education/19.02.12-rabochie-programmy-2022-1.zip" TargetMode="External"/><Relationship Id="rId20" Type="http://schemas.openxmlformats.org/officeDocument/2006/relationships/hyperlink" Target="https://noskolagrokol.ru/wp-content/uploads/education/19.02.11-rabochie-programmy-2023.zip" TargetMode="External"/><Relationship Id="rId41" Type="http://schemas.openxmlformats.org/officeDocument/2006/relationships/hyperlink" Target="https://noskolagrokol.ru/wp-content/uploads/education/19.02.12-programmy-praktik-2022.zip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E50D3B3-F6CC-FF21-8057-F8EC54879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2128" y="888460"/>
            <a:ext cx="11667744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Требования к структуре официального сайта образовательной организации в информационно-телекоммуникационной сети «Интернет» и формату </a:t>
            </a:r>
            <a:r>
              <a:rPr lang="ru-RU" sz="360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представления </a:t>
            </a:r>
            <a:r>
              <a:rPr lang="ru-RU" sz="360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информации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  <a:effectLst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13904" y="4506206"/>
            <a:ext cx="4315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Васильченко Олег Алексеевич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заместитель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директора по ИТ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ОГАПОУ «Новооскольский колледж»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432" y="5774080"/>
            <a:ext cx="1015440" cy="8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608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489D8B00-2348-0ACC-DFEA-FB4E180E2C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A598941A-9EA5-2D57-B482-B5D6B3925CEC}"/>
              </a:ext>
            </a:extLst>
          </p:cNvPr>
          <p:cNvSpPr/>
          <p:nvPr/>
        </p:nvSpPr>
        <p:spPr>
          <a:xfrm>
            <a:off x="371760" y="4140150"/>
            <a:ext cx="11521920" cy="218445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3F9B5CFC-38EB-7D58-0A0C-66A5C1990AB4}"/>
              </a:ext>
            </a:extLst>
          </p:cNvPr>
          <p:cNvSpPr/>
          <p:nvPr/>
        </p:nvSpPr>
        <p:spPr>
          <a:xfrm>
            <a:off x="371760" y="2044375"/>
            <a:ext cx="11521920" cy="87546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965FC-E66A-A13A-753E-92981BF7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040" y="365125"/>
            <a:ext cx="11521920" cy="1080000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Изменения подраздела</a:t>
            </a:r>
            <a:b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«Образование»</a:t>
            </a:r>
          </a:p>
        </p:txBody>
      </p:sp>
      <p:sp>
        <p:nvSpPr>
          <p:cNvPr id="4" name="Полилиния 4835">
            <a:extLst>
              <a:ext uri="{FF2B5EF4-FFF2-40B4-BE49-F238E27FC236}">
                <a16:creationId xmlns:a16="http://schemas.microsoft.com/office/drawing/2014/main" id="{E55FFBF7-01A5-009A-3597-DB82195AE231}"/>
              </a:ext>
            </a:extLst>
          </p:cNvPr>
          <p:cNvSpPr/>
          <p:nvPr/>
        </p:nvSpPr>
        <p:spPr>
          <a:xfrm>
            <a:off x="887400" y="2235760"/>
            <a:ext cx="567000" cy="450000"/>
          </a:xfrm>
          <a:custGeom>
            <a:avLst/>
            <a:gdLst/>
            <a:ahLst/>
            <a:cxnLst/>
            <a:rect l="0" t="0" r="r" b="b"/>
            <a:pathLst>
              <a:path w="1575" h="1250">
                <a:moveTo>
                  <a:pt x="0" y="698"/>
                </a:moveTo>
                <a:lnTo>
                  <a:pt x="114" y="551"/>
                </a:lnTo>
                <a:lnTo>
                  <a:pt x="653" y="968"/>
                </a:lnTo>
                <a:lnTo>
                  <a:pt x="1403" y="0"/>
                </a:lnTo>
                <a:lnTo>
                  <a:pt x="1575" y="133"/>
                </a:lnTo>
                <a:lnTo>
                  <a:pt x="710" y="1250"/>
                </a:lnTo>
                <a:lnTo>
                  <a:pt x="0" y="698"/>
                </a:ln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C776E-A523-F3E1-19D9-916936273764}"/>
              </a:ext>
            </a:extLst>
          </p:cNvPr>
          <p:cNvSpPr txBox="1"/>
          <p:nvPr/>
        </p:nvSpPr>
        <p:spPr>
          <a:xfrm>
            <a:off x="1970040" y="2311825"/>
            <a:ext cx="329544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Трудоустройство выпускников</a:t>
            </a:r>
            <a:endParaRPr lang="ru-RU" sz="16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985F74-A4AF-64DC-E940-F961DBEABE3E}"/>
              </a:ext>
            </a:extLst>
          </p:cNvPr>
          <p:cNvSpPr txBox="1"/>
          <p:nvPr/>
        </p:nvSpPr>
        <p:spPr>
          <a:xfrm>
            <a:off x="1866960" y="3363220"/>
            <a:ext cx="638316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Из описания образовательной программы исключен пункт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7E2C6E-1212-4D63-90C9-1426FC62BBE7}"/>
              </a:ext>
            </a:extLst>
          </p:cNvPr>
          <p:cNvSpPr txBox="1"/>
          <p:nvPr/>
        </p:nvSpPr>
        <p:spPr>
          <a:xfrm>
            <a:off x="1866960" y="3606940"/>
            <a:ext cx="402696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«Аннотации к рабочим программам».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75C8C6-E95C-2C3A-C24E-443B2B4BC6F6}"/>
              </a:ext>
            </a:extLst>
          </p:cNvPr>
          <p:cNvSpPr txBox="1"/>
          <p:nvPr/>
        </p:nvSpPr>
        <p:spPr>
          <a:xfrm>
            <a:off x="7809840" y="2162372"/>
            <a:ext cx="300132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«Стипендии и меры </a:t>
            </a:r>
            <a:endParaRPr lang="ru-RU" sz="20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9" name="Полилиния 4840">
            <a:extLst>
              <a:ext uri="{FF2B5EF4-FFF2-40B4-BE49-F238E27FC236}">
                <a16:creationId xmlns:a16="http://schemas.microsoft.com/office/drawing/2014/main" id="{2210231B-F561-7FAD-B7BE-F35B6E87B830}"/>
              </a:ext>
            </a:extLst>
          </p:cNvPr>
          <p:cNvSpPr/>
          <p:nvPr/>
        </p:nvSpPr>
        <p:spPr>
          <a:xfrm>
            <a:off x="5561562" y="2364934"/>
            <a:ext cx="1376280" cy="174240"/>
          </a:xfrm>
          <a:custGeom>
            <a:avLst/>
            <a:gdLst/>
            <a:ahLst/>
            <a:cxnLst/>
            <a:rect l="0" t="0" r="r" b="b"/>
            <a:pathLst>
              <a:path w="3823" h="484">
                <a:moveTo>
                  <a:pt x="3823" y="162"/>
                </a:moveTo>
                <a:lnTo>
                  <a:pt x="402" y="162"/>
                </a:lnTo>
                <a:lnTo>
                  <a:pt x="402" y="323"/>
                </a:lnTo>
                <a:lnTo>
                  <a:pt x="3823" y="323"/>
                </a:lnTo>
                <a:lnTo>
                  <a:pt x="3823" y="162"/>
                </a:lnTo>
                <a:moveTo>
                  <a:pt x="483" y="0"/>
                </a:moveTo>
                <a:lnTo>
                  <a:pt x="0" y="243"/>
                </a:lnTo>
                <a:lnTo>
                  <a:pt x="483" y="484"/>
                </a:lnTo>
                <a:lnTo>
                  <a:pt x="483" y="0"/>
                </a:ln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0" name="Полилиния 4841">
            <a:extLst>
              <a:ext uri="{FF2B5EF4-FFF2-40B4-BE49-F238E27FC236}">
                <a16:creationId xmlns:a16="http://schemas.microsoft.com/office/drawing/2014/main" id="{679F2B94-8D1C-973C-302A-F49F71F3CC3A}"/>
              </a:ext>
            </a:extLst>
          </p:cNvPr>
          <p:cNvSpPr/>
          <p:nvPr/>
        </p:nvSpPr>
        <p:spPr>
          <a:xfrm>
            <a:off x="969480" y="3376180"/>
            <a:ext cx="416880" cy="416160"/>
          </a:xfrm>
          <a:custGeom>
            <a:avLst/>
            <a:gdLst/>
            <a:ahLst/>
            <a:cxnLst/>
            <a:rect l="0" t="0" r="r" b="b"/>
            <a:pathLst>
              <a:path w="1158" h="1156">
                <a:moveTo>
                  <a:pt x="0" y="146"/>
                </a:moveTo>
                <a:lnTo>
                  <a:pt x="145" y="0"/>
                </a:lnTo>
                <a:lnTo>
                  <a:pt x="579" y="433"/>
                </a:lnTo>
                <a:lnTo>
                  <a:pt x="1013" y="0"/>
                </a:lnTo>
                <a:lnTo>
                  <a:pt x="1158" y="146"/>
                </a:lnTo>
                <a:lnTo>
                  <a:pt x="724" y="578"/>
                </a:lnTo>
                <a:lnTo>
                  <a:pt x="1158" y="1010"/>
                </a:lnTo>
                <a:lnTo>
                  <a:pt x="1013" y="1156"/>
                </a:lnTo>
                <a:lnTo>
                  <a:pt x="579" y="723"/>
                </a:lnTo>
                <a:lnTo>
                  <a:pt x="145" y="1156"/>
                </a:lnTo>
                <a:lnTo>
                  <a:pt x="0" y="1010"/>
                </a:lnTo>
                <a:lnTo>
                  <a:pt x="434" y="578"/>
                </a:lnTo>
                <a:lnTo>
                  <a:pt x="0" y="146"/>
                </a:lnTo>
                <a:close/>
              </a:path>
            </a:pathLst>
          </a:custGeom>
          <a:solidFill>
            <a:srgbClr val="ED1B4A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5E5487-8CF7-7DD6-60CC-4F2ABDAC80D9}"/>
              </a:ext>
            </a:extLst>
          </p:cNvPr>
          <p:cNvSpPr txBox="1"/>
          <p:nvPr/>
        </p:nvSpPr>
        <p:spPr>
          <a:xfrm>
            <a:off x="7830000" y="2479502"/>
            <a:ext cx="402696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поддержки обучающихся»</a:t>
            </a:r>
            <a:endParaRPr lang="ru-RU" sz="20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922FE7-92E6-E4CC-8F11-AFE71159E65C}"/>
              </a:ext>
            </a:extLst>
          </p:cNvPr>
          <p:cNvSpPr txBox="1"/>
          <p:nvPr/>
        </p:nvSpPr>
        <p:spPr>
          <a:xfrm>
            <a:off x="1866960" y="4268240"/>
            <a:ext cx="594288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Рабочие программы (по каждой дисциплине в составе </a:t>
            </a:r>
            <a:endParaRPr lang="ru-RU" sz="16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713FCA-BDB8-A69E-CBAC-C9C64564B3A4}"/>
              </a:ext>
            </a:extLst>
          </p:cNvPr>
          <p:cNvSpPr txBox="1"/>
          <p:nvPr/>
        </p:nvSpPr>
        <p:spPr>
          <a:xfrm>
            <a:off x="1866960" y="4511960"/>
            <a:ext cx="557244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образовательной программы) размещаются в виде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386911-BC0C-6867-A0D6-2BD5E9C4CF1D}"/>
              </a:ext>
            </a:extLst>
          </p:cNvPr>
          <p:cNvSpPr txBox="1"/>
          <p:nvPr/>
        </p:nvSpPr>
        <p:spPr>
          <a:xfrm>
            <a:off x="1866960" y="4755680"/>
            <a:ext cx="584532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электронного документа, подписанного электронной </a:t>
            </a:r>
            <a:endParaRPr lang="ru-RU" sz="16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7345C1-9FA9-EFA0-440A-BD2B2642D3E9}"/>
              </a:ext>
            </a:extLst>
          </p:cNvPr>
          <p:cNvSpPr txBox="1"/>
          <p:nvPr/>
        </p:nvSpPr>
        <p:spPr>
          <a:xfrm>
            <a:off x="1866960" y="5000120"/>
            <a:ext cx="112536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подписью.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9E75D7-D328-A56F-2108-ED4CF23587CF}"/>
              </a:ext>
            </a:extLst>
          </p:cNvPr>
          <p:cNvSpPr txBox="1"/>
          <p:nvPr/>
        </p:nvSpPr>
        <p:spPr>
          <a:xfrm>
            <a:off x="1866960" y="5487560"/>
            <a:ext cx="585000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Информация о языках, на которых ведётся обучение,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1D426D-10FD-5FE5-021D-F16B206297BD}"/>
              </a:ext>
            </a:extLst>
          </p:cNvPr>
          <p:cNvSpPr txBox="1"/>
          <p:nvPr/>
        </p:nvSpPr>
        <p:spPr>
          <a:xfrm>
            <a:off x="1866960" y="5731640"/>
            <a:ext cx="600516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также размещается в форме электронного документа,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6B03E3-4EE5-C4FD-8944-25B1E4A0920A}"/>
              </a:ext>
            </a:extLst>
          </p:cNvPr>
          <p:cNvSpPr txBox="1"/>
          <p:nvPr/>
        </p:nvSpPr>
        <p:spPr>
          <a:xfrm>
            <a:off x="1866960" y="5975000"/>
            <a:ext cx="408060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подписанного электронной подписью</a:t>
            </a:r>
            <a:endParaRPr lang="ru-RU" sz="16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3A1D30-244E-E525-7682-F26853F63A0A}"/>
              </a:ext>
            </a:extLst>
          </p:cNvPr>
          <p:cNvSpPr txBox="1"/>
          <p:nvPr/>
        </p:nvSpPr>
        <p:spPr>
          <a:xfrm>
            <a:off x="899880" y="4230260"/>
            <a:ext cx="761760" cy="88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6000" b="0" strike="noStrike" spc="-1" dirty="0">
                <a:solidFill>
                  <a:srgbClr val="000000"/>
                </a:solidFill>
                <a:latin typeface="Wingdings"/>
                <a:ea typeface="Wingdings"/>
              </a:rPr>
              <a:t></a:t>
            </a:r>
            <a:endParaRPr lang="ru-RU" sz="60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432" y="5774080"/>
            <a:ext cx="1015440" cy="8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967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489D8B00-2348-0ACC-DFEA-FB4E180E2C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965FC-E66A-A13A-753E-92981BF7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040" y="365125"/>
            <a:ext cx="11521920" cy="1080000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Изменения подраздела</a:t>
            </a:r>
            <a:b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«Образование»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432" y="5774080"/>
            <a:ext cx="1015440" cy="82176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921622"/>
              </p:ext>
            </p:extLst>
          </p:nvPr>
        </p:nvGraphicFramePr>
        <p:xfrm>
          <a:off x="335038" y="1587881"/>
          <a:ext cx="11521922" cy="452276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37390">
                  <a:extLst>
                    <a:ext uri="{9D8B030D-6E8A-4147-A177-3AD203B41FA5}">
                      <a16:colId xmlns:a16="http://schemas.microsoft.com/office/drawing/2014/main" val="967872218"/>
                    </a:ext>
                  </a:extLst>
                </a:gridCol>
                <a:gridCol w="1364605">
                  <a:extLst>
                    <a:ext uri="{9D8B030D-6E8A-4147-A177-3AD203B41FA5}">
                      <a16:colId xmlns:a16="http://schemas.microsoft.com/office/drawing/2014/main" val="3245371827"/>
                    </a:ext>
                  </a:extLst>
                </a:gridCol>
                <a:gridCol w="1143873">
                  <a:extLst>
                    <a:ext uri="{9D8B030D-6E8A-4147-A177-3AD203B41FA5}">
                      <a16:colId xmlns:a16="http://schemas.microsoft.com/office/drawing/2014/main" val="4013756120"/>
                    </a:ext>
                  </a:extLst>
                </a:gridCol>
                <a:gridCol w="933490">
                  <a:extLst>
                    <a:ext uri="{9D8B030D-6E8A-4147-A177-3AD203B41FA5}">
                      <a16:colId xmlns:a16="http://schemas.microsoft.com/office/drawing/2014/main" val="163227563"/>
                    </a:ext>
                  </a:extLst>
                </a:gridCol>
                <a:gridCol w="1209617">
                  <a:extLst>
                    <a:ext uri="{9D8B030D-6E8A-4147-A177-3AD203B41FA5}">
                      <a16:colId xmlns:a16="http://schemas.microsoft.com/office/drawing/2014/main" val="2828195966"/>
                    </a:ext>
                  </a:extLst>
                </a:gridCol>
                <a:gridCol w="995517">
                  <a:extLst>
                    <a:ext uri="{9D8B030D-6E8A-4147-A177-3AD203B41FA5}">
                      <a16:colId xmlns:a16="http://schemas.microsoft.com/office/drawing/2014/main" val="1834583001"/>
                    </a:ext>
                  </a:extLst>
                </a:gridCol>
                <a:gridCol w="1209617">
                  <a:extLst>
                    <a:ext uri="{9D8B030D-6E8A-4147-A177-3AD203B41FA5}">
                      <a16:colId xmlns:a16="http://schemas.microsoft.com/office/drawing/2014/main" val="1602676413"/>
                    </a:ext>
                  </a:extLst>
                </a:gridCol>
                <a:gridCol w="1266148">
                  <a:extLst>
                    <a:ext uri="{9D8B030D-6E8A-4147-A177-3AD203B41FA5}">
                      <a16:colId xmlns:a16="http://schemas.microsoft.com/office/drawing/2014/main" val="3556281101"/>
                    </a:ext>
                  </a:extLst>
                </a:gridCol>
                <a:gridCol w="995517">
                  <a:extLst>
                    <a:ext uri="{9D8B030D-6E8A-4147-A177-3AD203B41FA5}">
                      <a16:colId xmlns:a16="http://schemas.microsoft.com/office/drawing/2014/main" val="1017861457"/>
                    </a:ext>
                  </a:extLst>
                </a:gridCol>
                <a:gridCol w="1266148">
                  <a:extLst>
                    <a:ext uri="{9D8B030D-6E8A-4147-A177-3AD203B41FA5}">
                      <a16:colId xmlns:a16="http://schemas.microsoft.com/office/drawing/2014/main" val="3113887684"/>
                    </a:ext>
                  </a:extLst>
                </a:gridCol>
              </a:tblGrid>
              <a:tr h="685943"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Код, шифр группы научных специальностей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Наименование профессии, специальности, направления подготовки, наименование группы научных специальностей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Уровень образования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Реализуемые формы обучения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Ссылка на описание образовательной программы с приложением ее в виде электронного документа, подписанного электронной подписью 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Ссылка на учебный план с приложением его в виде электронного документа, подписанного электронной подписью 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Ссылка на рабочие программы (по каждой дисциплине в составе образовательной программы) в виде электронного документа, подписанного электронной подписью 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Ссылка на рабочие программы практик, предусмотренных соответствующей образовательной программой, с приложением их в виде электронного документа (при наличии), подписанного электронной подписью 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Ссылка на календарный учебный график с приложением его в виде электронного документа, подписанного электронной подписью 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Ссылка на иные компоненты, оценочные и методические материалы, а также в предусмотренных ФЗ от 29.12.2012 № 273-ФЗ «Об образовании в РФ» случаях в виде рабочей программы воспитания, календарного плана воспитательной работы, форм аттестации в виде электронного документа в виде электронного документа, подписанного электронной подписью </a:t>
                      </a:r>
                    </a:p>
                  </a:txBody>
                  <a:tcPr marL="10553" marR="10553" marT="5276" marB="5276" anchor="ctr"/>
                </a:tc>
                <a:extLst>
                  <a:ext uri="{0D108BD9-81ED-4DB2-BD59-A6C34878D82A}">
                    <a16:rowId xmlns:a16="http://schemas.microsoft.com/office/drawing/2014/main" val="2090768874"/>
                  </a:ext>
                </a:extLst>
              </a:tr>
              <a:tr h="204024"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09.02.07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Информационные системы и программирование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Среднее профессиональное образование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Очная и заочная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2024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5"/>
                        </a:rPr>
                        <a:t>09.02.07 ОП АБД 2024 ЭЦП</a:t>
                      </a:r>
                      <a:endParaRPr lang="ru-RU" sz="700">
                        <a:effectLst/>
                      </a:endParaRP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2024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6"/>
                        </a:rPr>
                        <a:t>09.02.07 УП 2024</a:t>
                      </a:r>
                      <a:endParaRPr lang="ru-RU" sz="700">
                        <a:effectLst/>
                      </a:endParaRP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2024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7"/>
                        </a:rPr>
                        <a:t>09.02.07 РП 2024</a:t>
                      </a:r>
                      <a:endParaRPr lang="ru-RU" sz="700">
                        <a:effectLst/>
                      </a:endParaRP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2024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8"/>
                        </a:rPr>
                        <a:t>09.02.07 ПП 2024</a:t>
                      </a:r>
                      <a:endParaRPr lang="ru-RU" sz="700">
                        <a:effectLst/>
                      </a:endParaRP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2024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9"/>
                        </a:rPr>
                        <a:t>09.02.07 КУГ 2024</a:t>
                      </a:r>
                      <a:endParaRPr lang="ru-RU" sz="700">
                        <a:effectLst/>
                      </a:endParaRP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  <a:hlinkClick r:id="rId10"/>
                        </a:rPr>
                        <a:t>Рабочая программа воспитания 2024 ЭЦП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  <a:hlinkClick r:id="rId11"/>
                        </a:rPr>
                        <a:t>09.02.07 Программа ГИА 2024 ЭЦП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  <a:hlinkClick r:id="rId12"/>
                        </a:rPr>
                        <a:t>09.02.07 Аннотации программ 2024 ЭЦП</a:t>
                      </a:r>
                      <a:endParaRPr lang="ru-RU" sz="700">
                        <a:effectLst/>
                      </a:endParaRPr>
                    </a:p>
                  </a:txBody>
                  <a:tcPr marL="10553" marR="10553" marT="5276" marB="5276" anchor="ctr"/>
                </a:tc>
                <a:extLst>
                  <a:ext uri="{0D108BD9-81ED-4DB2-BD59-A6C34878D82A}">
                    <a16:rowId xmlns:a16="http://schemas.microsoft.com/office/drawing/2014/main" val="1872583524"/>
                  </a:ext>
                </a:extLst>
              </a:tr>
              <a:tr h="510060"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19.02.11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Технология продуктов питания из растительного сырья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Среднее профессиональное образование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Очная и заочная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2024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13"/>
                        </a:rPr>
                        <a:t>19.02.11 ОП 2024 ЭЦП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2023 год начала подготовки </a:t>
                      </a:r>
                    </a:p>
                    <a:p>
                      <a:r>
                        <a:rPr lang="ru-RU" sz="700">
                          <a:effectLst/>
                          <a:hlinkClick r:id="rId14"/>
                        </a:rPr>
                        <a:t>19.02.11 ОПОП 2023 ЭЦП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2022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15"/>
                        </a:rPr>
                        <a:t>19.02.11 ОПОП 2022 ЭЦП</a:t>
                      </a:r>
                      <a:endParaRPr lang="ru-RU" sz="700">
                        <a:effectLst/>
                      </a:endParaRP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2024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16"/>
                        </a:rPr>
                        <a:t>19.02.11 УП 2024</a:t>
                      </a:r>
                      <a:r>
                        <a:rPr lang="ru-RU" sz="700">
                          <a:effectLst/>
                        </a:rPr>
                        <a:t> </a:t>
                      </a:r>
                    </a:p>
                    <a:p>
                      <a:r>
                        <a:rPr lang="ru-RU" sz="700">
                          <a:effectLst/>
                        </a:rPr>
                        <a:t>2023 год начала подготовки </a:t>
                      </a:r>
                    </a:p>
                    <a:p>
                      <a:r>
                        <a:rPr lang="ru-RU" sz="700">
                          <a:effectLst/>
                          <a:hlinkClick r:id="rId17"/>
                        </a:rPr>
                        <a:t>19.02.11 Учебный план 2023 ЭЦП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2022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18"/>
                        </a:rPr>
                        <a:t>Рабочий учебный план.osf 2022</a:t>
                      </a:r>
                      <a:endParaRPr lang="ru-RU" sz="700">
                        <a:effectLst/>
                      </a:endParaRP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2024 год начала подготовки </a:t>
                      </a:r>
                    </a:p>
                    <a:p>
                      <a:r>
                        <a:rPr lang="ru-RU" sz="700">
                          <a:effectLst/>
                          <a:hlinkClick r:id="rId19"/>
                        </a:rPr>
                        <a:t>19.02.11 РП 2024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2023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20"/>
                        </a:rPr>
                        <a:t>19.02.11 Рабочие программы 2023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2022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21"/>
                        </a:rPr>
                        <a:t>Рабочие программы 19.02.11 2022</a:t>
                      </a:r>
                      <a:endParaRPr lang="ru-RU" sz="700">
                        <a:effectLst/>
                      </a:endParaRP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2024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22"/>
                        </a:rPr>
                        <a:t>19.02.11 ПП 2024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2023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23"/>
                        </a:rPr>
                        <a:t>19.02.11 Рабочие программы практик 2023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2022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24"/>
                        </a:rPr>
                        <a:t>Рабочие программы практик 19.02.11 2022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 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2024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25"/>
                        </a:rPr>
                        <a:t>19.02.11 КУГ 2024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2023 год начала подготовки</a:t>
                      </a:r>
                    </a:p>
                    <a:p>
                      <a:r>
                        <a:rPr lang="ru-RU" sz="700">
                          <a:effectLst/>
                        </a:rPr>
                        <a:t> </a:t>
                      </a:r>
                      <a:r>
                        <a:rPr lang="ru-RU" sz="700">
                          <a:effectLst/>
                          <a:hlinkClick r:id="rId26"/>
                        </a:rPr>
                        <a:t>График учебного процесса 2023-2024 ЭЦП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2022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27"/>
                        </a:rPr>
                        <a:t>19.02.12 КУГ 2022</a:t>
                      </a:r>
                      <a:endParaRPr lang="ru-RU" sz="700">
                        <a:effectLst/>
                      </a:endParaRP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  <a:hlinkClick r:id="rId10"/>
                        </a:rPr>
                        <a:t>Рабочая программа воспитания 2024 ЭЦП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  <a:hlinkClick r:id="rId28"/>
                        </a:rPr>
                        <a:t>19.02.11 Программа ГИА 2024 ЭЦП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  <a:hlinkClick r:id="rId29"/>
                        </a:rPr>
                        <a:t>19.02.11 Аннотации программ 2024 ЭЦП</a:t>
                      </a:r>
                      <a:endParaRPr lang="ru-RU" sz="700">
                        <a:effectLst/>
                      </a:endParaRPr>
                    </a:p>
                  </a:txBody>
                  <a:tcPr marL="10553" marR="10553" marT="5276" marB="5276" anchor="ctr"/>
                </a:tc>
                <a:extLst>
                  <a:ext uri="{0D108BD9-81ED-4DB2-BD59-A6C34878D82A}">
                    <a16:rowId xmlns:a16="http://schemas.microsoft.com/office/drawing/2014/main" val="483351556"/>
                  </a:ext>
                </a:extLst>
              </a:tr>
              <a:tr h="518854"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19.02.12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Технология продуктов питания животного происхождения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Среднее профессиональное образование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Очная и заочная</a:t>
                      </a: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2024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30"/>
                        </a:rPr>
                        <a:t>19.02.15. ОП 2024 ЭЦП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2023 год начала подготовки </a:t>
                      </a:r>
                    </a:p>
                    <a:p>
                      <a:r>
                        <a:rPr lang="ru-RU" sz="700">
                          <a:effectLst/>
                          <a:hlinkClick r:id="rId31"/>
                        </a:rPr>
                        <a:t>19.02.12 ОПОП 2023 ЭЦП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2022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32"/>
                        </a:rPr>
                        <a:t>19.02.12 ОПОП 2022 ЭЦП</a:t>
                      </a:r>
                      <a:endParaRPr lang="ru-RU" sz="700">
                        <a:effectLst/>
                      </a:endParaRP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2024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33"/>
                        </a:rPr>
                        <a:t>19.02.12 УП 2024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2023 год начала подготовки </a:t>
                      </a:r>
                    </a:p>
                    <a:p>
                      <a:r>
                        <a:rPr lang="ru-RU" sz="700">
                          <a:effectLst/>
                          <a:hlinkClick r:id="rId34"/>
                        </a:rPr>
                        <a:t>19.02.12 Учебный план 2023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2022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35"/>
                        </a:rPr>
                        <a:t>19.02.12 Рабочий учебный план.osf 2022</a:t>
                      </a:r>
                      <a:endParaRPr lang="ru-RU" sz="700">
                        <a:effectLst/>
                      </a:endParaRP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2024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36"/>
                        </a:rPr>
                        <a:t>19.02.12. РП 2024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2023 год начала подготовки </a:t>
                      </a:r>
                    </a:p>
                    <a:p>
                      <a:r>
                        <a:rPr lang="ru-RU" sz="700">
                          <a:effectLst/>
                          <a:hlinkClick r:id="rId37"/>
                        </a:rPr>
                        <a:t>19.02.12 Рабочие программы 2023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2022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38"/>
                        </a:rPr>
                        <a:t>19.02.12 Рабочие программы 2022</a:t>
                      </a:r>
                      <a:endParaRPr lang="ru-RU" sz="700">
                        <a:effectLst/>
                      </a:endParaRP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2024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39"/>
                        </a:rPr>
                        <a:t>19.02.12 ПП 2024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2023 год начала подготовки </a:t>
                      </a:r>
                    </a:p>
                    <a:p>
                      <a:r>
                        <a:rPr lang="ru-RU" sz="700">
                          <a:effectLst/>
                          <a:hlinkClick r:id="rId40"/>
                        </a:rPr>
                        <a:t>19.02.12 Рабочие программы практик 2023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2022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41"/>
                        </a:rPr>
                        <a:t>19.02.12 Программы практик 2022</a:t>
                      </a:r>
                      <a:endParaRPr lang="ru-RU" sz="700">
                        <a:effectLst/>
                      </a:endParaRP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>
                          <a:effectLst/>
                        </a:rPr>
                        <a:t>2024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42"/>
                        </a:rPr>
                        <a:t>19.02.12 КУГ 2024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2023 год начала подготовки </a:t>
                      </a:r>
                    </a:p>
                    <a:p>
                      <a:r>
                        <a:rPr lang="ru-RU" sz="700">
                          <a:effectLst/>
                        </a:rPr>
                        <a:t> </a:t>
                      </a:r>
                      <a:r>
                        <a:rPr lang="ru-RU" sz="700">
                          <a:effectLst/>
                          <a:hlinkClick r:id="rId26"/>
                        </a:rPr>
                        <a:t>График учебного процесса 2023-2024 ЭЦП</a:t>
                      </a:r>
                      <a:endParaRPr lang="ru-RU" sz="700">
                        <a:effectLst/>
                      </a:endParaRPr>
                    </a:p>
                    <a:p>
                      <a:r>
                        <a:rPr lang="ru-RU" sz="700">
                          <a:effectLst/>
                        </a:rPr>
                        <a:t>2022 год начала подготовки</a:t>
                      </a:r>
                    </a:p>
                    <a:p>
                      <a:r>
                        <a:rPr lang="ru-RU" sz="700">
                          <a:effectLst/>
                          <a:hlinkClick r:id="rId43"/>
                        </a:rPr>
                        <a:t>19.02.12 КУГ 2022</a:t>
                      </a:r>
                      <a:endParaRPr lang="ru-RU" sz="700">
                        <a:effectLst/>
                      </a:endParaRPr>
                    </a:p>
                  </a:txBody>
                  <a:tcPr marL="10553" marR="10553" marT="5276" marB="5276" anchor="ctr"/>
                </a:tc>
                <a:tc>
                  <a:txBody>
                    <a:bodyPr/>
                    <a:lstStyle/>
                    <a:p>
                      <a:r>
                        <a:rPr lang="ru-RU" sz="700" dirty="0">
                          <a:effectLst/>
                          <a:hlinkClick r:id="rId10"/>
                        </a:rPr>
                        <a:t>Рабочая программа воспитания 2024 ЭЦП</a:t>
                      </a:r>
                      <a:endParaRPr lang="ru-RU" sz="700" dirty="0">
                        <a:effectLst/>
                      </a:endParaRPr>
                    </a:p>
                    <a:p>
                      <a:r>
                        <a:rPr lang="ru-RU" sz="700" dirty="0">
                          <a:effectLst/>
                          <a:hlinkClick r:id="rId44"/>
                        </a:rPr>
                        <a:t>19.02.12 Программа ГИА 2024</a:t>
                      </a:r>
                      <a:endParaRPr lang="ru-RU" sz="700" dirty="0">
                        <a:effectLst/>
                      </a:endParaRPr>
                    </a:p>
                    <a:p>
                      <a:r>
                        <a:rPr lang="ru-RU" sz="700" dirty="0">
                          <a:effectLst/>
                          <a:hlinkClick r:id="rId45"/>
                        </a:rPr>
                        <a:t>19.02.12 Аннотации программ 2024 ЭЦП</a:t>
                      </a:r>
                      <a:endParaRPr lang="ru-RU" sz="700" dirty="0">
                        <a:effectLst/>
                      </a:endParaRPr>
                    </a:p>
                  </a:txBody>
                  <a:tcPr marL="10553" marR="10553" marT="5276" marB="5276" anchor="ctr"/>
                </a:tc>
                <a:extLst>
                  <a:ext uri="{0D108BD9-81ED-4DB2-BD59-A6C34878D82A}">
                    <a16:rowId xmlns:a16="http://schemas.microsoft.com/office/drawing/2014/main" val="1332921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8242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B55AEC75-0469-AEFE-DB36-81A9EF2CCB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965FC-E66A-A13A-753E-92981BF7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040" y="365125"/>
            <a:ext cx="11521920" cy="1080000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Изменения подраздела</a:t>
            </a:r>
            <a:b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«Образовательные стандарты и требования»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11F219-BDD0-F2AE-87FC-F428988C2A11}"/>
              </a:ext>
            </a:extLst>
          </p:cNvPr>
          <p:cNvSpPr txBox="1"/>
          <p:nvPr/>
        </p:nvSpPr>
        <p:spPr>
          <a:xfrm>
            <a:off x="1802500" y="2286120"/>
            <a:ext cx="498420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1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Уточнён формат предоставления данных:</a:t>
            </a:r>
            <a:endParaRPr lang="ru-RU" sz="16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FD3F53-5F11-4E3B-594F-B985259A9CAE}"/>
              </a:ext>
            </a:extLst>
          </p:cNvPr>
          <p:cNvSpPr txBox="1"/>
          <p:nvPr/>
        </p:nvSpPr>
        <p:spPr>
          <a:xfrm>
            <a:off x="1802500" y="2772480"/>
            <a:ext cx="20232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1.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451EE57-4CE8-363A-52BE-53A9A99DB815}"/>
              </a:ext>
            </a:extLst>
          </p:cNvPr>
          <p:cNvSpPr txBox="1"/>
          <p:nvPr/>
        </p:nvSpPr>
        <p:spPr>
          <a:xfrm>
            <a:off x="2145580" y="2772480"/>
            <a:ext cx="700812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Применяемые федеральные государственные образовательные </a:t>
            </a:r>
            <a:endParaRPr lang="ru-RU" sz="16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7DDBE5-6255-AA57-021D-A2810C0801F1}"/>
              </a:ext>
            </a:extLst>
          </p:cNvPr>
          <p:cNvSpPr txBox="1"/>
          <p:nvPr/>
        </p:nvSpPr>
        <p:spPr>
          <a:xfrm>
            <a:off x="2145580" y="3015840"/>
            <a:ext cx="780804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стандарты, федеральные государственные требования размещаются в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429D75-4F71-1600-4D47-E38F7A4A8762}"/>
              </a:ext>
            </a:extLst>
          </p:cNvPr>
          <p:cNvSpPr txBox="1"/>
          <p:nvPr/>
        </p:nvSpPr>
        <p:spPr>
          <a:xfrm>
            <a:off x="2145580" y="3260280"/>
            <a:ext cx="757332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виде активных ссылок на официально опубликованные НПА на сайте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46AE74-847A-95C8-2FD5-1AD9FD4ADF5F}"/>
              </a:ext>
            </a:extLst>
          </p:cNvPr>
          <p:cNvSpPr txBox="1"/>
          <p:nvPr/>
        </p:nvSpPr>
        <p:spPr>
          <a:xfrm>
            <a:off x="2145580" y="3504360"/>
            <a:ext cx="746388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Министерства науки и высшего образования Российской Федерации.</a:t>
            </a:r>
            <a:endParaRPr lang="ru-RU" sz="16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08EF43-A66C-1DC6-A7A2-83697B10E151}"/>
              </a:ext>
            </a:extLst>
          </p:cNvPr>
          <p:cNvSpPr txBox="1"/>
          <p:nvPr/>
        </p:nvSpPr>
        <p:spPr>
          <a:xfrm>
            <a:off x="1802500" y="3991800"/>
            <a:ext cx="20232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2.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56C045-B457-CD10-C148-FF20AEBF1381}"/>
              </a:ext>
            </a:extLst>
          </p:cNvPr>
          <p:cNvSpPr txBox="1"/>
          <p:nvPr/>
        </p:nvSpPr>
        <p:spPr>
          <a:xfrm>
            <a:off x="2145580" y="3991800"/>
            <a:ext cx="686484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Самостоятельно утвержденные образовательные стандарты и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458E2E2-F8D2-E40D-8222-A3D10BDA566A}"/>
              </a:ext>
            </a:extLst>
          </p:cNvPr>
          <p:cNvSpPr txBox="1"/>
          <p:nvPr/>
        </p:nvSpPr>
        <p:spPr>
          <a:xfrm>
            <a:off x="2145580" y="4235520"/>
            <a:ext cx="740124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требования — с приложением копий соответствующих документов,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5D0A1F4-3D59-3599-2F3A-FAC0521167C4}"/>
              </a:ext>
            </a:extLst>
          </p:cNvPr>
          <p:cNvSpPr txBox="1"/>
          <p:nvPr/>
        </p:nvSpPr>
        <p:spPr>
          <a:xfrm>
            <a:off x="2145580" y="4479960"/>
            <a:ext cx="280656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электронных документов.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90A56E-C874-0FCF-4F2B-CB13629A1B6C}"/>
              </a:ext>
            </a:extLst>
          </p:cNvPr>
          <p:cNvSpPr txBox="1"/>
          <p:nvPr/>
        </p:nvSpPr>
        <p:spPr>
          <a:xfrm>
            <a:off x="839140" y="2141400"/>
            <a:ext cx="762120" cy="88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6000" b="0" strike="noStrike" spc="-1">
                <a:solidFill>
                  <a:srgbClr val="000000"/>
                </a:solidFill>
                <a:latin typeface="Wingdings"/>
                <a:ea typeface="Wingdings"/>
              </a:rPr>
              <a:t></a:t>
            </a:r>
            <a:endParaRPr lang="ru-RU" sz="6000" b="0" strike="noStrike" spc="-1">
              <a:solidFill>
                <a:srgbClr val="000000"/>
              </a:solidFill>
              <a:latin typeface="DejaVu Serif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432" y="5774080"/>
            <a:ext cx="1015440" cy="8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466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AAB0A6AB-79DE-DDB9-0C25-463444C313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3BC920C2-8685-7FBD-89C5-79F36E458E63}"/>
              </a:ext>
            </a:extLst>
          </p:cNvPr>
          <p:cNvSpPr/>
          <p:nvPr/>
        </p:nvSpPr>
        <p:spPr>
          <a:xfrm>
            <a:off x="398880" y="4442633"/>
            <a:ext cx="11521920" cy="87546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CEDA054-0A3E-9F38-542C-4E28ABF4C226}"/>
              </a:ext>
            </a:extLst>
          </p:cNvPr>
          <p:cNvSpPr/>
          <p:nvPr/>
        </p:nvSpPr>
        <p:spPr>
          <a:xfrm>
            <a:off x="398880" y="2321724"/>
            <a:ext cx="11521920" cy="87546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965FC-E66A-A13A-753E-92981BF7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040" y="365124"/>
            <a:ext cx="11521920" cy="1502551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Изменения подраздела</a:t>
            </a:r>
            <a:b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«Материально-техническое обеспечение и оснащенность образовательного процесса»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DC8B4E3-FFD2-8479-F2C5-39E27F3F4093}"/>
              </a:ext>
            </a:extLst>
          </p:cNvPr>
          <p:cNvSpPr txBox="1"/>
          <p:nvPr/>
        </p:nvSpPr>
        <p:spPr>
          <a:xfrm>
            <a:off x="1623660" y="2535540"/>
            <a:ext cx="357156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Переносятся все данные в связи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3" name="Полилиния 6017">
            <a:extLst>
              <a:ext uri="{FF2B5EF4-FFF2-40B4-BE49-F238E27FC236}">
                <a16:creationId xmlns:a16="http://schemas.microsoft.com/office/drawing/2014/main" id="{37D2B241-DED9-5922-432E-2A95A4D07B6F}"/>
              </a:ext>
            </a:extLst>
          </p:cNvPr>
          <p:cNvSpPr/>
          <p:nvPr/>
        </p:nvSpPr>
        <p:spPr>
          <a:xfrm>
            <a:off x="849300" y="2581380"/>
            <a:ext cx="567000" cy="449640"/>
          </a:xfrm>
          <a:custGeom>
            <a:avLst/>
            <a:gdLst/>
            <a:ahLst/>
            <a:cxnLst/>
            <a:rect l="0" t="0" r="r" b="b"/>
            <a:pathLst>
              <a:path w="1575" h="1249">
                <a:moveTo>
                  <a:pt x="0" y="699"/>
                </a:moveTo>
                <a:lnTo>
                  <a:pt x="114" y="552"/>
                </a:lnTo>
                <a:lnTo>
                  <a:pt x="653" y="969"/>
                </a:lnTo>
                <a:lnTo>
                  <a:pt x="1403" y="0"/>
                </a:lnTo>
                <a:lnTo>
                  <a:pt x="1575" y="134"/>
                </a:lnTo>
                <a:lnTo>
                  <a:pt x="710" y="1249"/>
                </a:lnTo>
                <a:lnTo>
                  <a:pt x="0" y="699"/>
                </a:ln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73B7A3-638B-D661-00B8-DC5D2EBFE51D}"/>
              </a:ext>
            </a:extLst>
          </p:cNvPr>
          <p:cNvSpPr txBox="1"/>
          <p:nvPr/>
        </p:nvSpPr>
        <p:spPr>
          <a:xfrm>
            <a:off x="1623660" y="2779260"/>
            <a:ext cx="322092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с объединением подразделов</a:t>
            </a:r>
            <a:endParaRPr lang="ru-RU" sz="16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5" name="Полилиния 6019">
            <a:extLst>
              <a:ext uri="{FF2B5EF4-FFF2-40B4-BE49-F238E27FC236}">
                <a16:creationId xmlns:a16="http://schemas.microsoft.com/office/drawing/2014/main" id="{242A0570-03CE-17CE-6890-C89B08C49A7B}"/>
              </a:ext>
            </a:extLst>
          </p:cNvPr>
          <p:cNvSpPr/>
          <p:nvPr/>
        </p:nvSpPr>
        <p:spPr>
          <a:xfrm>
            <a:off x="5402580" y="2683500"/>
            <a:ext cx="1376280" cy="174240"/>
          </a:xfrm>
          <a:custGeom>
            <a:avLst/>
            <a:gdLst/>
            <a:ahLst/>
            <a:cxnLst/>
            <a:rect l="0" t="0" r="r" b="b"/>
            <a:pathLst>
              <a:path w="3823" h="484">
                <a:moveTo>
                  <a:pt x="3823" y="162"/>
                </a:moveTo>
                <a:lnTo>
                  <a:pt x="402" y="162"/>
                </a:lnTo>
                <a:lnTo>
                  <a:pt x="402" y="323"/>
                </a:lnTo>
                <a:lnTo>
                  <a:pt x="3823" y="323"/>
                </a:lnTo>
                <a:lnTo>
                  <a:pt x="3823" y="162"/>
                </a:lnTo>
                <a:moveTo>
                  <a:pt x="483" y="0"/>
                </a:moveTo>
                <a:lnTo>
                  <a:pt x="0" y="243"/>
                </a:lnTo>
                <a:lnTo>
                  <a:pt x="483" y="484"/>
                </a:lnTo>
                <a:lnTo>
                  <a:pt x="483" y="0"/>
                </a:ln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A09A989-AA9D-68D8-3D7B-9E58541A27AE}"/>
              </a:ext>
            </a:extLst>
          </p:cNvPr>
          <p:cNvSpPr txBox="1"/>
          <p:nvPr/>
        </p:nvSpPr>
        <p:spPr>
          <a:xfrm>
            <a:off x="7528020" y="2611494"/>
            <a:ext cx="285516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«Доступная среда»</a:t>
            </a:r>
            <a:endParaRPr lang="ru-RU" sz="20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1ADDCA1-064A-2EC0-9B1B-0FF0F607340B}"/>
              </a:ext>
            </a:extLst>
          </p:cNvPr>
          <p:cNvSpPr txBox="1"/>
          <p:nvPr/>
        </p:nvSpPr>
        <p:spPr>
          <a:xfrm>
            <a:off x="1623660" y="4656600"/>
            <a:ext cx="279576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Информация об условиях </a:t>
            </a:r>
            <a:endParaRPr lang="ru-RU" sz="16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591B155-44AE-B69C-35E6-337A719F1CF2}"/>
              </a:ext>
            </a:extLst>
          </p:cNvPr>
          <p:cNvSpPr txBox="1"/>
          <p:nvPr/>
        </p:nvSpPr>
        <p:spPr>
          <a:xfrm>
            <a:off x="1623660" y="4901040"/>
            <a:ext cx="89244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питания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9155DC9-F8F1-DE5F-6230-8D1A085EC5E5}"/>
              </a:ext>
            </a:extLst>
          </p:cNvPr>
          <p:cNvSpPr txBox="1"/>
          <p:nvPr/>
        </p:nvSpPr>
        <p:spPr>
          <a:xfrm>
            <a:off x="7528020" y="4575540"/>
            <a:ext cx="369036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>
                <a:solidFill>
                  <a:srgbClr val="000000"/>
                </a:solidFill>
                <a:latin typeface="Gotham Pro"/>
                <a:ea typeface="Gotham Pro"/>
              </a:rPr>
              <a:t>«Организация питания в </a:t>
            </a:r>
            <a:endParaRPr lang="ru-RU" sz="20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0" name="Полилиния 6024">
            <a:extLst>
              <a:ext uri="{FF2B5EF4-FFF2-40B4-BE49-F238E27FC236}">
                <a16:creationId xmlns:a16="http://schemas.microsoft.com/office/drawing/2014/main" id="{8B5915E5-8579-C944-3C46-84708C918553}"/>
              </a:ext>
            </a:extLst>
          </p:cNvPr>
          <p:cNvSpPr/>
          <p:nvPr/>
        </p:nvSpPr>
        <p:spPr>
          <a:xfrm>
            <a:off x="5402580" y="4793423"/>
            <a:ext cx="1278000" cy="173880"/>
          </a:xfrm>
          <a:custGeom>
            <a:avLst/>
            <a:gdLst/>
            <a:ahLst/>
            <a:cxnLst/>
            <a:rect l="0" t="0" r="r" b="b"/>
            <a:pathLst>
              <a:path w="3550" h="483">
                <a:moveTo>
                  <a:pt x="0" y="162"/>
                </a:moveTo>
                <a:lnTo>
                  <a:pt x="3148" y="162"/>
                </a:lnTo>
                <a:lnTo>
                  <a:pt x="3148" y="322"/>
                </a:lnTo>
                <a:lnTo>
                  <a:pt x="0" y="322"/>
                </a:lnTo>
                <a:lnTo>
                  <a:pt x="0" y="162"/>
                </a:lnTo>
                <a:moveTo>
                  <a:pt x="3067" y="0"/>
                </a:moveTo>
                <a:lnTo>
                  <a:pt x="3550" y="242"/>
                </a:lnTo>
                <a:lnTo>
                  <a:pt x="3067" y="483"/>
                </a:lnTo>
                <a:lnTo>
                  <a:pt x="3067" y="0"/>
                </a:lnTo>
                <a:close/>
              </a:path>
            </a:pathLst>
          </a:custGeom>
          <a:solidFill>
            <a:srgbClr val="ED1B4A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1" name="Полилиния 6025">
            <a:extLst>
              <a:ext uri="{FF2B5EF4-FFF2-40B4-BE49-F238E27FC236}">
                <a16:creationId xmlns:a16="http://schemas.microsoft.com/office/drawing/2014/main" id="{7CC00146-6540-53D1-FA04-F676742912B5}"/>
              </a:ext>
            </a:extLst>
          </p:cNvPr>
          <p:cNvSpPr/>
          <p:nvPr/>
        </p:nvSpPr>
        <p:spPr>
          <a:xfrm>
            <a:off x="931380" y="4619740"/>
            <a:ext cx="416880" cy="416160"/>
          </a:xfrm>
          <a:custGeom>
            <a:avLst/>
            <a:gdLst/>
            <a:ahLst/>
            <a:cxnLst/>
            <a:rect l="0" t="0" r="r" b="b"/>
            <a:pathLst>
              <a:path w="1158" h="1156">
                <a:moveTo>
                  <a:pt x="0" y="145"/>
                </a:moveTo>
                <a:lnTo>
                  <a:pt x="145" y="0"/>
                </a:lnTo>
                <a:lnTo>
                  <a:pt x="579" y="433"/>
                </a:lnTo>
                <a:lnTo>
                  <a:pt x="1013" y="0"/>
                </a:lnTo>
                <a:lnTo>
                  <a:pt x="1158" y="145"/>
                </a:lnTo>
                <a:lnTo>
                  <a:pt x="724" y="578"/>
                </a:lnTo>
                <a:lnTo>
                  <a:pt x="1158" y="1011"/>
                </a:lnTo>
                <a:lnTo>
                  <a:pt x="1013" y="1156"/>
                </a:lnTo>
                <a:lnTo>
                  <a:pt x="579" y="723"/>
                </a:lnTo>
                <a:lnTo>
                  <a:pt x="145" y="1156"/>
                </a:lnTo>
                <a:lnTo>
                  <a:pt x="0" y="1011"/>
                </a:lnTo>
                <a:lnTo>
                  <a:pt x="434" y="578"/>
                </a:lnTo>
                <a:lnTo>
                  <a:pt x="0" y="145"/>
                </a:lnTo>
                <a:close/>
              </a:path>
            </a:pathLst>
          </a:custGeom>
          <a:solidFill>
            <a:srgbClr val="ED1B4A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48F97FE-F4A3-3D03-F9EC-E53EB1931E08}"/>
              </a:ext>
            </a:extLst>
          </p:cNvPr>
          <p:cNvSpPr txBox="1"/>
          <p:nvPr/>
        </p:nvSpPr>
        <p:spPr>
          <a:xfrm>
            <a:off x="7528020" y="4880820"/>
            <a:ext cx="469764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образовательной организации»</a:t>
            </a:r>
            <a:endParaRPr lang="ru-RU" sz="20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D6FE419-5638-96B4-24FA-D6FED146132D}"/>
              </a:ext>
            </a:extLst>
          </p:cNvPr>
          <p:cNvSpPr txBox="1"/>
          <p:nvPr/>
        </p:nvSpPr>
        <p:spPr>
          <a:xfrm>
            <a:off x="1623660" y="3758000"/>
            <a:ext cx="318744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Информация об общежитиях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4" name="Полилиния 6028">
            <a:extLst>
              <a:ext uri="{FF2B5EF4-FFF2-40B4-BE49-F238E27FC236}">
                <a16:creationId xmlns:a16="http://schemas.microsoft.com/office/drawing/2014/main" id="{1E5B026F-5102-642D-CB5E-FD936FC7BD9F}"/>
              </a:ext>
            </a:extLst>
          </p:cNvPr>
          <p:cNvSpPr/>
          <p:nvPr/>
        </p:nvSpPr>
        <p:spPr>
          <a:xfrm>
            <a:off x="849300" y="3651080"/>
            <a:ext cx="567000" cy="449640"/>
          </a:xfrm>
          <a:custGeom>
            <a:avLst/>
            <a:gdLst/>
            <a:ahLst/>
            <a:cxnLst/>
            <a:rect l="0" t="0" r="r" b="b"/>
            <a:pathLst>
              <a:path w="1575" h="1249">
                <a:moveTo>
                  <a:pt x="0" y="698"/>
                </a:moveTo>
                <a:lnTo>
                  <a:pt x="114" y="550"/>
                </a:lnTo>
                <a:lnTo>
                  <a:pt x="653" y="968"/>
                </a:lnTo>
                <a:lnTo>
                  <a:pt x="1403" y="0"/>
                </a:lnTo>
                <a:lnTo>
                  <a:pt x="1575" y="133"/>
                </a:lnTo>
                <a:lnTo>
                  <a:pt x="710" y="1249"/>
                </a:lnTo>
                <a:lnTo>
                  <a:pt x="0" y="698"/>
                </a:ln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687D19-75AB-0153-EF29-69483DDBD836}"/>
              </a:ext>
            </a:extLst>
          </p:cNvPr>
          <p:cNvSpPr txBox="1"/>
          <p:nvPr/>
        </p:nvSpPr>
        <p:spPr>
          <a:xfrm>
            <a:off x="1623660" y="4001720"/>
            <a:ext cx="145008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и интернатах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FA197FF-E170-1D1B-F82E-43FA803DD4A0}"/>
              </a:ext>
            </a:extLst>
          </p:cNvPr>
          <p:cNvSpPr txBox="1"/>
          <p:nvPr/>
        </p:nvSpPr>
        <p:spPr>
          <a:xfrm>
            <a:off x="7528020" y="3647840"/>
            <a:ext cx="300132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>
                <a:solidFill>
                  <a:srgbClr val="000000"/>
                </a:solidFill>
                <a:latin typeface="Gotham Pro"/>
                <a:ea typeface="Gotham Pro"/>
              </a:rPr>
              <a:t>«Стипендии и меры </a:t>
            </a:r>
            <a:endParaRPr lang="ru-RU" sz="20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7" name="Полилиния 6031">
            <a:extLst>
              <a:ext uri="{FF2B5EF4-FFF2-40B4-BE49-F238E27FC236}">
                <a16:creationId xmlns:a16="http://schemas.microsoft.com/office/drawing/2014/main" id="{CDD67C29-3830-EA04-53D0-4EFF9522C388}"/>
              </a:ext>
            </a:extLst>
          </p:cNvPr>
          <p:cNvSpPr/>
          <p:nvPr/>
        </p:nvSpPr>
        <p:spPr>
          <a:xfrm>
            <a:off x="5353440" y="3788618"/>
            <a:ext cx="1376280" cy="173880"/>
          </a:xfrm>
          <a:custGeom>
            <a:avLst/>
            <a:gdLst/>
            <a:ahLst/>
            <a:cxnLst/>
            <a:rect l="0" t="0" r="r" b="b"/>
            <a:pathLst>
              <a:path w="3823" h="483">
                <a:moveTo>
                  <a:pt x="3421" y="162"/>
                </a:moveTo>
                <a:lnTo>
                  <a:pt x="402" y="162"/>
                </a:lnTo>
                <a:lnTo>
                  <a:pt x="402" y="322"/>
                </a:lnTo>
                <a:lnTo>
                  <a:pt x="3421" y="322"/>
                </a:lnTo>
                <a:lnTo>
                  <a:pt x="3421" y="162"/>
                </a:lnTo>
                <a:moveTo>
                  <a:pt x="3340" y="483"/>
                </a:moveTo>
                <a:lnTo>
                  <a:pt x="3823" y="242"/>
                </a:lnTo>
                <a:lnTo>
                  <a:pt x="3340" y="0"/>
                </a:lnTo>
                <a:lnTo>
                  <a:pt x="3340" y="483"/>
                </a:lnTo>
                <a:moveTo>
                  <a:pt x="483" y="0"/>
                </a:moveTo>
                <a:lnTo>
                  <a:pt x="0" y="242"/>
                </a:lnTo>
                <a:lnTo>
                  <a:pt x="483" y="483"/>
                </a:lnTo>
                <a:lnTo>
                  <a:pt x="483" y="0"/>
                </a:lnTo>
                <a:close/>
              </a:path>
            </a:pathLst>
          </a:custGeom>
          <a:solidFill>
            <a:srgbClr val="767171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C98A02A-6D22-E3FC-02A8-4A32DA7BC225}"/>
              </a:ext>
            </a:extLst>
          </p:cNvPr>
          <p:cNvSpPr txBox="1"/>
          <p:nvPr/>
        </p:nvSpPr>
        <p:spPr>
          <a:xfrm>
            <a:off x="7528020" y="3952400"/>
            <a:ext cx="402696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>
                <a:solidFill>
                  <a:srgbClr val="000000"/>
                </a:solidFill>
                <a:latin typeface="Gotham Pro"/>
                <a:ea typeface="Gotham Pro"/>
              </a:rPr>
              <a:t>поддержки обучающихся»</a:t>
            </a:r>
            <a:endParaRPr lang="ru-RU" sz="20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C253758-D564-1288-DDAE-0703F0854251}"/>
              </a:ext>
            </a:extLst>
          </p:cNvPr>
          <p:cNvSpPr txBox="1"/>
          <p:nvPr/>
        </p:nvSpPr>
        <p:spPr>
          <a:xfrm>
            <a:off x="5811540" y="3589026"/>
            <a:ext cx="55836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дубль</a:t>
            </a:r>
            <a:endParaRPr lang="ru-RU" sz="141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432" y="5774080"/>
            <a:ext cx="1015440" cy="8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6630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995DC2C-A0CE-E1F8-6203-62380F8355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BDBC5BA8-FEC4-34D3-C922-873A43A5A20F}"/>
              </a:ext>
            </a:extLst>
          </p:cNvPr>
          <p:cNvSpPr/>
          <p:nvPr/>
        </p:nvSpPr>
        <p:spPr>
          <a:xfrm>
            <a:off x="398880" y="2080424"/>
            <a:ext cx="11521920" cy="1422796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965FC-E66A-A13A-753E-92981BF7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040" y="365125"/>
            <a:ext cx="11521920" cy="1080000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Изменения подраздела</a:t>
            </a:r>
            <a:b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«Стипендии и меры поддержки обучающихся»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5E39FA-D5AE-92A9-25CA-46F5627A9BD3}"/>
              </a:ext>
            </a:extLst>
          </p:cNvPr>
          <p:cNvSpPr txBox="1"/>
          <p:nvPr/>
        </p:nvSpPr>
        <p:spPr>
          <a:xfrm>
            <a:off x="1572860" y="4029540"/>
            <a:ext cx="329544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Трудоустройство выпускников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" name="Полилиния 6429">
            <a:extLst>
              <a:ext uri="{FF2B5EF4-FFF2-40B4-BE49-F238E27FC236}">
                <a16:creationId xmlns:a16="http://schemas.microsoft.com/office/drawing/2014/main" id="{9B07E748-5195-0A8A-9798-564BD534A079}"/>
              </a:ext>
            </a:extLst>
          </p:cNvPr>
          <p:cNvSpPr/>
          <p:nvPr/>
        </p:nvSpPr>
        <p:spPr>
          <a:xfrm>
            <a:off x="5506140" y="4040378"/>
            <a:ext cx="1278000" cy="174240"/>
          </a:xfrm>
          <a:custGeom>
            <a:avLst/>
            <a:gdLst/>
            <a:ahLst/>
            <a:cxnLst/>
            <a:rect l="0" t="0" r="r" b="b"/>
            <a:pathLst>
              <a:path w="3550" h="484">
                <a:moveTo>
                  <a:pt x="0" y="161"/>
                </a:moveTo>
                <a:lnTo>
                  <a:pt x="3148" y="161"/>
                </a:lnTo>
                <a:lnTo>
                  <a:pt x="3148" y="323"/>
                </a:lnTo>
                <a:lnTo>
                  <a:pt x="0" y="323"/>
                </a:lnTo>
                <a:lnTo>
                  <a:pt x="0" y="161"/>
                </a:lnTo>
                <a:moveTo>
                  <a:pt x="3067" y="0"/>
                </a:moveTo>
                <a:lnTo>
                  <a:pt x="3550" y="242"/>
                </a:lnTo>
                <a:lnTo>
                  <a:pt x="3067" y="484"/>
                </a:lnTo>
                <a:lnTo>
                  <a:pt x="3067" y="0"/>
                </a:lnTo>
                <a:close/>
              </a:path>
            </a:pathLst>
          </a:custGeom>
          <a:solidFill>
            <a:srgbClr val="ED1B4A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5" name="Полилиния 6430">
            <a:extLst>
              <a:ext uri="{FF2B5EF4-FFF2-40B4-BE49-F238E27FC236}">
                <a16:creationId xmlns:a16="http://schemas.microsoft.com/office/drawing/2014/main" id="{AE6CFC07-B3D0-6E77-3580-48711A539260}"/>
              </a:ext>
            </a:extLst>
          </p:cNvPr>
          <p:cNvSpPr/>
          <p:nvPr/>
        </p:nvSpPr>
        <p:spPr>
          <a:xfrm>
            <a:off x="873020" y="3987060"/>
            <a:ext cx="416880" cy="416880"/>
          </a:xfrm>
          <a:custGeom>
            <a:avLst/>
            <a:gdLst/>
            <a:ahLst/>
            <a:cxnLst/>
            <a:rect l="0" t="0" r="r" b="b"/>
            <a:pathLst>
              <a:path w="1158" h="1158">
                <a:moveTo>
                  <a:pt x="0" y="145"/>
                </a:moveTo>
                <a:lnTo>
                  <a:pt x="145" y="0"/>
                </a:lnTo>
                <a:lnTo>
                  <a:pt x="579" y="433"/>
                </a:lnTo>
                <a:lnTo>
                  <a:pt x="1013" y="0"/>
                </a:lnTo>
                <a:lnTo>
                  <a:pt x="1158" y="145"/>
                </a:lnTo>
                <a:lnTo>
                  <a:pt x="724" y="579"/>
                </a:lnTo>
                <a:lnTo>
                  <a:pt x="1158" y="1012"/>
                </a:lnTo>
                <a:lnTo>
                  <a:pt x="1013" y="1158"/>
                </a:lnTo>
                <a:lnTo>
                  <a:pt x="579" y="724"/>
                </a:lnTo>
                <a:lnTo>
                  <a:pt x="145" y="1158"/>
                </a:lnTo>
                <a:lnTo>
                  <a:pt x="0" y="1012"/>
                </a:lnTo>
                <a:lnTo>
                  <a:pt x="433" y="579"/>
                </a:lnTo>
                <a:lnTo>
                  <a:pt x="0" y="145"/>
                </a:lnTo>
                <a:close/>
              </a:path>
            </a:pathLst>
          </a:custGeom>
          <a:solidFill>
            <a:srgbClr val="ED1B4A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A28DED-71EE-FB96-E320-CF90E57DA49E}"/>
              </a:ext>
            </a:extLst>
          </p:cNvPr>
          <p:cNvSpPr txBox="1"/>
          <p:nvPr/>
        </p:nvSpPr>
        <p:spPr>
          <a:xfrm>
            <a:off x="7477220" y="3967960"/>
            <a:ext cx="226224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«Образование»</a:t>
            </a:r>
            <a:endParaRPr lang="ru-RU" sz="20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3CA382-3B83-D113-D639-BDA8842F289D}"/>
              </a:ext>
            </a:extLst>
          </p:cNvPr>
          <p:cNvSpPr txBox="1"/>
          <p:nvPr/>
        </p:nvSpPr>
        <p:spPr>
          <a:xfrm>
            <a:off x="1687700" y="2523020"/>
            <a:ext cx="318744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Информация об общежитиях </a:t>
            </a:r>
            <a:endParaRPr lang="ru-RU" sz="16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8" name="Полилиния 6433">
            <a:extLst>
              <a:ext uri="{FF2B5EF4-FFF2-40B4-BE49-F238E27FC236}">
                <a16:creationId xmlns:a16="http://schemas.microsoft.com/office/drawing/2014/main" id="{D3E6BA41-0632-C886-E357-E6665F1F0963}"/>
              </a:ext>
            </a:extLst>
          </p:cNvPr>
          <p:cNvSpPr/>
          <p:nvPr/>
        </p:nvSpPr>
        <p:spPr>
          <a:xfrm>
            <a:off x="797960" y="2470140"/>
            <a:ext cx="567000" cy="449280"/>
          </a:xfrm>
          <a:custGeom>
            <a:avLst/>
            <a:gdLst/>
            <a:ahLst/>
            <a:cxnLst/>
            <a:rect l="0" t="0" r="r" b="b"/>
            <a:pathLst>
              <a:path w="1575" h="1248">
                <a:moveTo>
                  <a:pt x="0" y="698"/>
                </a:moveTo>
                <a:lnTo>
                  <a:pt x="114" y="551"/>
                </a:lnTo>
                <a:lnTo>
                  <a:pt x="653" y="968"/>
                </a:lnTo>
                <a:lnTo>
                  <a:pt x="1403" y="0"/>
                </a:lnTo>
                <a:lnTo>
                  <a:pt x="1575" y="133"/>
                </a:lnTo>
                <a:lnTo>
                  <a:pt x="710" y="1248"/>
                </a:lnTo>
                <a:lnTo>
                  <a:pt x="0" y="698"/>
                </a:ln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BD9066-0F37-5148-E73E-742EDC5D6B0D}"/>
              </a:ext>
            </a:extLst>
          </p:cNvPr>
          <p:cNvSpPr txBox="1"/>
          <p:nvPr/>
        </p:nvSpPr>
        <p:spPr>
          <a:xfrm>
            <a:off x="1687700" y="2766740"/>
            <a:ext cx="151416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и интернатах.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8C9853-CDC0-A623-35B1-F6EB43380DD6}"/>
              </a:ext>
            </a:extLst>
          </p:cNvPr>
          <p:cNvSpPr txBox="1"/>
          <p:nvPr/>
        </p:nvSpPr>
        <p:spPr>
          <a:xfrm>
            <a:off x="7477220" y="2153200"/>
            <a:ext cx="419184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>
                <a:solidFill>
                  <a:srgbClr val="000000"/>
                </a:solidFill>
                <a:latin typeface="Gotham Pro"/>
                <a:ea typeface="Gotham Pro"/>
              </a:rPr>
              <a:t>«Материально-техническое </a:t>
            </a:r>
            <a:endParaRPr lang="ru-RU" sz="20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05880E-039C-5A0E-AB1F-5BBD893A8D91}"/>
              </a:ext>
            </a:extLst>
          </p:cNvPr>
          <p:cNvSpPr txBox="1"/>
          <p:nvPr/>
        </p:nvSpPr>
        <p:spPr>
          <a:xfrm>
            <a:off x="7477220" y="2457760"/>
            <a:ext cx="445536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обеспечение и оснащенность </a:t>
            </a:r>
            <a:endParaRPr lang="ru-RU" sz="20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343FCC-3A26-EF6E-3CF3-84665BF70025}"/>
              </a:ext>
            </a:extLst>
          </p:cNvPr>
          <p:cNvSpPr txBox="1"/>
          <p:nvPr/>
        </p:nvSpPr>
        <p:spPr>
          <a:xfrm>
            <a:off x="7477220" y="2763040"/>
            <a:ext cx="433332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>
                <a:solidFill>
                  <a:srgbClr val="000000"/>
                </a:solidFill>
                <a:latin typeface="Gotham Pro"/>
                <a:ea typeface="Gotham Pro"/>
              </a:rPr>
              <a:t>образовательного процесса. </a:t>
            </a:r>
            <a:endParaRPr lang="ru-RU" sz="20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3" name="Полилиния 6438">
            <a:extLst>
              <a:ext uri="{FF2B5EF4-FFF2-40B4-BE49-F238E27FC236}">
                <a16:creationId xmlns:a16="http://schemas.microsoft.com/office/drawing/2014/main" id="{323DE5A5-3BBC-5565-FCE4-37C5A9A906D9}"/>
              </a:ext>
            </a:extLst>
          </p:cNvPr>
          <p:cNvSpPr/>
          <p:nvPr/>
        </p:nvSpPr>
        <p:spPr>
          <a:xfrm>
            <a:off x="5407860" y="2704702"/>
            <a:ext cx="1376280" cy="174240"/>
          </a:xfrm>
          <a:custGeom>
            <a:avLst/>
            <a:gdLst/>
            <a:ahLst/>
            <a:cxnLst/>
            <a:rect l="0" t="0" r="r" b="b"/>
            <a:pathLst>
              <a:path w="3823" h="484">
                <a:moveTo>
                  <a:pt x="3421" y="161"/>
                </a:moveTo>
                <a:lnTo>
                  <a:pt x="402" y="161"/>
                </a:lnTo>
                <a:lnTo>
                  <a:pt x="402" y="322"/>
                </a:lnTo>
                <a:lnTo>
                  <a:pt x="3421" y="322"/>
                </a:lnTo>
                <a:lnTo>
                  <a:pt x="3421" y="161"/>
                </a:lnTo>
                <a:moveTo>
                  <a:pt x="3340" y="484"/>
                </a:moveTo>
                <a:lnTo>
                  <a:pt x="3823" y="242"/>
                </a:lnTo>
                <a:lnTo>
                  <a:pt x="3340" y="0"/>
                </a:lnTo>
                <a:lnTo>
                  <a:pt x="3340" y="484"/>
                </a:lnTo>
                <a:moveTo>
                  <a:pt x="483" y="0"/>
                </a:moveTo>
                <a:lnTo>
                  <a:pt x="0" y="242"/>
                </a:lnTo>
                <a:lnTo>
                  <a:pt x="483" y="484"/>
                </a:lnTo>
                <a:lnTo>
                  <a:pt x="483" y="0"/>
                </a:lnTo>
                <a:close/>
              </a:path>
            </a:pathLst>
          </a:custGeom>
          <a:solidFill>
            <a:srgbClr val="767171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071AAF-D8BC-2F6A-B9C8-6F3D27B6F7CB}"/>
              </a:ext>
            </a:extLst>
          </p:cNvPr>
          <p:cNvSpPr txBox="1"/>
          <p:nvPr/>
        </p:nvSpPr>
        <p:spPr>
          <a:xfrm>
            <a:off x="7477220" y="3067600"/>
            <a:ext cx="269064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>
                <a:solidFill>
                  <a:srgbClr val="000000"/>
                </a:solidFill>
                <a:latin typeface="Gotham Pro"/>
                <a:ea typeface="Gotham Pro"/>
              </a:rPr>
              <a:t>Доступная среда»</a:t>
            </a:r>
            <a:endParaRPr lang="ru-RU" sz="20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69407F-1D2F-8CAC-17C9-0074277B0315}"/>
              </a:ext>
            </a:extLst>
          </p:cNvPr>
          <p:cNvSpPr txBox="1"/>
          <p:nvPr/>
        </p:nvSpPr>
        <p:spPr>
          <a:xfrm>
            <a:off x="5839580" y="2437620"/>
            <a:ext cx="55836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дубль</a:t>
            </a:r>
            <a:endParaRPr lang="ru-RU" sz="141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432" y="5774080"/>
            <a:ext cx="1015440" cy="8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187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82395FB-9F35-14AA-AE36-8F7427C04C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965FC-E66A-A13A-753E-92981BF7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040" y="365125"/>
            <a:ext cx="11521920" cy="1080000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Изменения подраздела</a:t>
            </a:r>
            <a:b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«Международное сотрудничество»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6102C8-5DC7-65AC-B84F-4EDDDB9B4257}"/>
              </a:ext>
            </a:extLst>
          </p:cNvPr>
          <p:cNvSpPr txBox="1"/>
          <p:nvPr/>
        </p:nvSpPr>
        <p:spPr>
          <a:xfrm>
            <a:off x="1658100" y="2159100"/>
            <a:ext cx="504828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Полностью исключен пункт о международной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7" name="Полилиния 6640">
            <a:extLst>
              <a:ext uri="{FF2B5EF4-FFF2-40B4-BE49-F238E27FC236}">
                <a16:creationId xmlns:a16="http://schemas.microsoft.com/office/drawing/2014/main" id="{A34ECEBE-2937-E0CA-3D28-62D421B06B33}"/>
              </a:ext>
            </a:extLst>
          </p:cNvPr>
          <p:cNvSpPr/>
          <p:nvPr/>
        </p:nvSpPr>
        <p:spPr>
          <a:xfrm>
            <a:off x="1007580" y="2185740"/>
            <a:ext cx="417240" cy="416880"/>
          </a:xfrm>
          <a:custGeom>
            <a:avLst/>
            <a:gdLst/>
            <a:ahLst/>
            <a:cxnLst/>
            <a:rect l="0" t="0" r="r" b="b"/>
            <a:pathLst>
              <a:path w="1159" h="1158">
                <a:moveTo>
                  <a:pt x="0" y="146"/>
                </a:moveTo>
                <a:lnTo>
                  <a:pt x="146" y="0"/>
                </a:lnTo>
                <a:lnTo>
                  <a:pt x="579" y="434"/>
                </a:lnTo>
                <a:lnTo>
                  <a:pt x="1013" y="0"/>
                </a:lnTo>
                <a:lnTo>
                  <a:pt x="1159" y="146"/>
                </a:lnTo>
                <a:lnTo>
                  <a:pt x="724" y="580"/>
                </a:lnTo>
                <a:lnTo>
                  <a:pt x="1159" y="1013"/>
                </a:lnTo>
                <a:lnTo>
                  <a:pt x="1013" y="1158"/>
                </a:lnTo>
                <a:lnTo>
                  <a:pt x="579" y="725"/>
                </a:lnTo>
                <a:lnTo>
                  <a:pt x="146" y="1158"/>
                </a:lnTo>
                <a:lnTo>
                  <a:pt x="0" y="1013"/>
                </a:lnTo>
                <a:lnTo>
                  <a:pt x="433" y="580"/>
                </a:lnTo>
                <a:lnTo>
                  <a:pt x="0" y="146"/>
                </a:lnTo>
                <a:close/>
              </a:path>
            </a:pathLst>
          </a:custGeom>
          <a:solidFill>
            <a:srgbClr val="ED1B4A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4E93AD8-DD88-5FBF-59D2-6325946B45F5}"/>
              </a:ext>
            </a:extLst>
          </p:cNvPr>
          <p:cNvSpPr txBox="1"/>
          <p:nvPr/>
        </p:nvSpPr>
        <p:spPr>
          <a:xfrm>
            <a:off x="1658100" y="2402820"/>
            <a:ext cx="160092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аккредитации.</a:t>
            </a:r>
            <a:endParaRPr lang="ru-RU" sz="16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432" y="5774080"/>
            <a:ext cx="1015440" cy="8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157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563D800-45D2-0092-B9D5-DE1EC60935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9EB38A-5DC2-703B-7FCA-2BC0A3363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" y="365125"/>
            <a:ext cx="11558016" cy="1080000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Arial Black" panose="020B0A04020102020204" pitchFamily="34" charset="0"/>
              </a:rPr>
              <a:t>Нормативно-правовые акты регламентирующие структуру сайта образовательной организации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06197C-BB0F-5597-F978-258E6D1CEB6E}"/>
              </a:ext>
            </a:extLst>
          </p:cNvPr>
          <p:cNvSpPr txBox="1"/>
          <p:nvPr/>
        </p:nvSpPr>
        <p:spPr>
          <a:xfrm>
            <a:off x="5534025" y="1846738"/>
            <a:ext cx="6340982" cy="26776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29.12.2012 № 273-ФЗ</a:t>
            </a:r>
            <a:endParaRPr lang="ru-RU" sz="24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образовании в Российской Федерации»</a:t>
            </a:r>
            <a:endParaRPr lang="ru-RU" sz="24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b="0" i="0" u="none" strike="noStrike" baseline="0" dirty="0">
              <a:solidFill>
                <a:srgbClr val="0462C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0" i="0" u="none" strike="noStrike" baseline="0" dirty="0">
                <a:solidFill>
                  <a:srgbClr val="0462C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Статья 29. Информационная открытость образовательной организации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034DA5A-8530-61D1-0571-A01C9557861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776" t="40025" r="42464" b="20003"/>
          <a:stretch/>
        </p:blipFill>
        <p:spPr>
          <a:xfrm>
            <a:off x="316993" y="1846738"/>
            <a:ext cx="4940835" cy="468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432" y="5774080"/>
            <a:ext cx="1015440" cy="8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48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19B18B5-1115-388D-BAAD-91B01826A0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9EB38A-5DC2-703B-7FCA-2BC0A3363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" y="365125"/>
            <a:ext cx="11558016" cy="1080000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Arial Black" panose="020B0A04020102020204" pitchFamily="34" charset="0"/>
              </a:rPr>
              <a:t>Нормативно-правовые акты регламентирующие структуру сайта образовательной организации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A3F2E4B-DD1A-FD0A-5544-8E0A9680007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348" t="35996" r="41893" b="23733"/>
          <a:stretch/>
        </p:blipFill>
        <p:spPr>
          <a:xfrm>
            <a:off x="316992" y="1920905"/>
            <a:ext cx="4903757" cy="468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1900955-37A4-A49F-D52F-6C0FD0F1DC40}"/>
              </a:ext>
            </a:extLst>
          </p:cNvPr>
          <p:cNvSpPr txBox="1"/>
          <p:nvPr/>
        </p:nvSpPr>
        <p:spPr>
          <a:xfrm>
            <a:off x="5534024" y="1920905"/>
            <a:ext cx="634098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Постановление Правительства РФ от 20 октября 2021 г. №1802</a:t>
            </a:r>
            <a:endParaRPr lang="ru-RU" sz="20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b="0" i="0" u="none" strike="noStrike" baseline="0" dirty="0">
              <a:solidFill>
                <a:srgbClr val="0462C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0" i="0" u="none" strike="noStrike" baseline="0" dirty="0">
                <a:solidFill>
                  <a:srgbClr val="0462C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размещения на официальном сайте образовательной организации в информационно-телекоммуникационной сети "Интернет" и обновления информации об образовательной организации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432" y="5774080"/>
            <a:ext cx="1015440" cy="8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344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671A1408-2B1A-015D-5A73-8882C73C32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9EB38A-5DC2-703B-7FCA-2BC0A3363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" y="365125"/>
            <a:ext cx="11558016" cy="1080000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Arial Black" panose="020B0A04020102020204" pitchFamily="34" charset="0"/>
              </a:rPr>
              <a:t>Нормативно-правовые акты регламентирующие структуру сайта образовательной организации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779C15-2E27-4E7C-35BF-E87D50B6938A}"/>
              </a:ext>
            </a:extLst>
          </p:cNvPr>
          <p:cNvSpPr txBox="1"/>
          <p:nvPr/>
        </p:nvSpPr>
        <p:spPr>
          <a:xfrm>
            <a:off x="5543550" y="1920895"/>
            <a:ext cx="633145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Рособрнадзора от 4 августа 2023 года №1493</a:t>
            </a:r>
            <a:endParaRPr lang="ru-RU" sz="20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b="0" i="0" u="none" strike="noStrike" baseline="0" dirty="0">
              <a:solidFill>
                <a:srgbClr val="0462C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0" i="0" u="none" strike="noStrike" baseline="0" dirty="0">
                <a:solidFill>
                  <a:srgbClr val="0462C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Требования к структуре официального сайта образовательной организации в информационно-телекоммуникационной сети "Интернет" и формату представления информации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3FA56EE-DA69-BDE5-1B98-34C397A8A1B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111" t="33472" r="42000" b="26420"/>
          <a:stretch/>
        </p:blipFill>
        <p:spPr>
          <a:xfrm>
            <a:off x="316992" y="1920895"/>
            <a:ext cx="4942842" cy="468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432" y="5774080"/>
            <a:ext cx="1015440" cy="8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46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CD3B43-A7EF-CD6B-61CB-6D4968104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9EB38A-5DC2-703B-7FCA-2BC0A3363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" y="365125"/>
            <a:ext cx="11558016" cy="1080000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Arial Black" panose="020B0A04020102020204" pitchFamily="34" charset="0"/>
              </a:rPr>
              <a:t>Нормативно-правовые акты регламентирующие структуру сайта образовательной организации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779C15-2E27-4E7C-35BF-E87D50B6938A}"/>
              </a:ext>
            </a:extLst>
          </p:cNvPr>
          <p:cNvSpPr txBox="1"/>
          <p:nvPr/>
        </p:nvSpPr>
        <p:spPr>
          <a:xfrm>
            <a:off x="5543550" y="1920895"/>
            <a:ext cx="633145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0" i="0" u="none" strike="noStrike" baseline="0" dirty="0">
                <a:solidFill>
                  <a:srgbClr val="0462C1"/>
                </a:solidFill>
                <a:latin typeface="Gotham Pro"/>
              </a:rPr>
              <a:t>Методические рекомендации представления информации об образовательной организации в открытых источниках с учетом соблюдения требований законодательства в сфере образования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FE1154A-1603-0E7E-1BC4-95EDCACE60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286" t="40751" r="41758" b="18848"/>
          <a:stretch/>
        </p:blipFill>
        <p:spPr>
          <a:xfrm>
            <a:off x="316992" y="1920895"/>
            <a:ext cx="4916825" cy="468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432" y="5774080"/>
            <a:ext cx="1015440" cy="8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723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Рисунок 52">
            <a:extLst>
              <a:ext uri="{FF2B5EF4-FFF2-40B4-BE49-F238E27FC236}">
                <a16:creationId xmlns:a16="http://schemas.microsoft.com/office/drawing/2014/main" id="{93FDC9F4-C6F7-46C8-74A4-2D876FEB1E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965FC-E66A-A13A-753E-92981BF7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040" y="365125"/>
            <a:ext cx="11521920" cy="1080000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Изменения в структуре раздела «Сведения об образовательной организации»</a:t>
            </a:r>
          </a:p>
        </p:txBody>
      </p:sp>
      <p:sp>
        <p:nvSpPr>
          <p:cNvPr id="4" name="Полилиния 3289">
            <a:extLst>
              <a:ext uri="{FF2B5EF4-FFF2-40B4-BE49-F238E27FC236}">
                <a16:creationId xmlns:a16="http://schemas.microsoft.com/office/drawing/2014/main" id="{2F126194-D156-7C49-01AC-E75CC32A528B}"/>
              </a:ext>
            </a:extLst>
          </p:cNvPr>
          <p:cNvSpPr/>
          <p:nvPr/>
        </p:nvSpPr>
        <p:spPr>
          <a:xfrm>
            <a:off x="548320" y="1931040"/>
            <a:ext cx="705240" cy="479520"/>
          </a:xfrm>
          <a:custGeom>
            <a:avLst/>
            <a:gdLst/>
            <a:ahLst/>
            <a:cxnLst/>
            <a:rect l="0" t="0" r="r" b="b"/>
            <a:pathLst>
              <a:path w="1959" h="1332">
                <a:moveTo>
                  <a:pt x="0" y="1332"/>
                </a:moveTo>
                <a:lnTo>
                  <a:pt x="1959" y="1332"/>
                </a:lnTo>
                <a:lnTo>
                  <a:pt x="1959" y="0"/>
                </a:lnTo>
                <a:lnTo>
                  <a:pt x="0" y="0"/>
                </a:lnTo>
                <a:lnTo>
                  <a:pt x="0" y="1332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5" name="Полилиния 3290">
            <a:extLst>
              <a:ext uri="{FF2B5EF4-FFF2-40B4-BE49-F238E27FC236}">
                <a16:creationId xmlns:a16="http://schemas.microsoft.com/office/drawing/2014/main" id="{C245CC3B-1D0F-2AB3-26DD-7219041C80EA}"/>
              </a:ext>
            </a:extLst>
          </p:cNvPr>
          <p:cNvSpPr/>
          <p:nvPr/>
        </p:nvSpPr>
        <p:spPr>
          <a:xfrm>
            <a:off x="1253200" y="1931040"/>
            <a:ext cx="5126400" cy="479520"/>
          </a:xfrm>
          <a:custGeom>
            <a:avLst/>
            <a:gdLst/>
            <a:ahLst/>
            <a:cxnLst/>
            <a:rect l="0" t="0" r="r" b="b"/>
            <a:pathLst>
              <a:path w="14240" h="1332">
                <a:moveTo>
                  <a:pt x="0" y="1332"/>
                </a:moveTo>
                <a:lnTo>
                  <a:pt x="14240" y="1332"/>
                </a:lnTo>
                <a:lnTo>
                  <a:pt x="14240" y="0"/>
                </a:lnTo>
                <a:lnTo>
                  <a:pt x="0" y="0"/>
                </a:lnTo>
                <a:lnTo>
                  <a:pt x="0" y="1332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6" name="Полилиния 3291">
            <a:extLst>
              <a:ext uri="{FF2B5EF4-FFF2-40B4-BE49-F238E27FC236}">
                <a16:creationId xmlns:a16="http://schemas.microsoft.com/office/drawing/2014/main" id="{B270BA75-8549-184D-FE54-C8A125B7A595}"/>
              </a:ext>
            </a:extLst>
          </p:cNvPr>
          <p:cNvSpPr/>
          <p:nvPr/>
        </p:nvSpPr>
        <p:spPr>
          <a:xfrm>
            <a:off x="6379240" y="1931040"/>
            <a:ext cx="5300280" cy="479520"/>
          </a:xfrm>
          <a:custGeom>
            <a:avLst/>
            <a:gdLst/>
            <a:ahLst/>
            <a:cxnLst/>
            <a:rect l="0" t="0" r="r" b="b"/>
            <a:pathLst>
              <a:path w="14723" h="1332">
                <a:moveTo>
                  <a:pt x="0" y="1332"/>
                </a:moveTo>
                <a:lnTo>
                  <a:pt x="14723" y="1332"/>
                </a:lnTo>
                <a:lnTo>
                  <a:pt x="14723" y="0"/>
                </a:lnTo>
                <a:lnTo>
                  <a:pt x="0" y="0"/>
                </a:lnTo>
                <a:lnTo>
                  <a:pt x="0" y="1332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7" name="Полилиния 3292">
            <a:extLst>
              <a:ext uri="{FF2B5EF4-FFF2-40B4-BE49-F238E27FC236}">
                <a16:creationId xmlns:a16="http://schemas.microsoft.com/office/drawing/2014/main" id="{6F57BE43-2DBC-0A84-30D5-9C22EB065E23}"/>
              </a:ext>
            </a:extLst>
          </p:cNvPr>
          <p:cNvSpPr/>
          <p:nvPr/>
        </p:nvSpPr>
        <p:spPr>
          <a:xfrm>
            <a:off x="548320" y="3243600"/>
            <a:ext cx="705240" cy="499320"/>
          </a:xfrm>
          <a:custGeom>
            <a:avLst/>
            <a:gdLst/>
            <a:ahLst/>
            <a:cxnLst/>
            <a:rect l="0" t="0" r="r" b="b"/>
            <a:pathLst>
              <a:path w="1959" h="1387">
                <a:moveTo>
                  <a:pt x="0" y="1387"/>
                </a:moveTo>
                <a:lnTo>
                  <a:pt x="1959" y="1387"/>
                </a:lnTo>
                <a:lnTo>
                  <a:pt x="1959" y="0"/>
                </a:lnTo>
                <a:lnTo>
                  <a:pt x="0" y="0"/>
                </a:lnTo>
                <a:lnTo>
                  <a:pt x="0" y="1387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8" name="Полилиния 3293">
            <a:extLst>
              <a:ext uri="{FF2B5EF4-FFF2-40B4-BE49-F238E27FC236}">
                <a16:creationId xmlns:a16="http://schemas.microsoft.com/office/drawing/2014/main" id="{6D03D380-8707-3869-015F-2693020A14CC}"/>
              </a:ext>
            </a:extLst>
          </p:cNvPr>
          <p:cNvSpPr/>
          <p:nvPr/>
        </p:nvSpPr>
        <p:spPr>
          <a:xfrm>
            <a:off x="1253200" y="3243600"/>
            <a:ext cx="5126400" cy="499320"/>
          </a:xfrm>
          <a:custGeom>
            <a:avLst/>
            <a:gdLst/>
            <a:ahLst/>
            <a:cxnLst/>
            <a:rect l="0" t="0" r="r" b="b"/>
            <a:pathLst>
              <a:path w="14240" h="1387">
                <a:moveTo>
                  <a:pt x="0" y="1387"/>
                </a:moveTo>
                <a:lnTo>
                  <a:pt x="14240" y="1387"/>
                </a:lnTo>
                <a:lnTo>
                  <a:pt x="14240" y="0"/>
                </a:lnTo>
                <a:lnTo>
                  <a:pt x="0" y="0"/>
                </a:lnTo>
                <a:lnTo>
                  <a:pt x="0" y="1387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9" name="Полилиния 3294">
            <a:extLst>
              <a:ext uri="{FF2B5EF4-FFF2-40B4-BE49-F238E27FC236}">
                <a16:creationId xmlns:a16="http://schemas.microsoft.com/office/drawing/2014/main" id="{91E7F955-9B1B-744A-E697-36FCD6745F78}"/>
              </a:ext>
            </a:extLst>
          </p:cNvPr>
          <p:cNvSpPr/>
          <p:nvPr/>
        </p:nvSpPr>
        <p:spPr>
          <a:xfrm>
            <a:off x="6379240" y="3243600"/>
            <a:ext cx="5300280" cy="499320"/>
          </a:xfrm>
          <a:custGeom>
            <a:avLst/>
            <a:gdLst/>
            <a:ahLst/>
            <a:cxnLst/>
            <a:rect l="0" t="0" r="r" b="b"/>
            <a:pathLst>
              <a:path w="14723" h="1387">
                <a:moveTo>
                  <a:pt x="0" y="1387"/>
                </a:moveTo>
                <a:lnTo>
                  <a:pt x="14723" y="1387"/>
                </a:lnTo>
                <a:lnTo>
                  <a:pt x="14723" y="0"/>
                </a:lnTo>
                <a:lnTo>
                  <a:pt x="0" y="0"/>
                </a:lnTo>
                <a:lnTo>
                  <a:pt x="0" y="1387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0" name="Полилиния 3295">
            <a:extLst>
              <a:ext uri="{FF2B5EF4-FFF2-40B4-BE49-F238E27FC236}">
                <a16:creationId xmlns:a16="http://schemas.microsoft.com/office/drawing/2014/main" id="{B5051301-6A79-89DA-446E-C58B97810FB3}"/>
              </a:ext>
            </a:extLst>
          </p:cNvPr>
          <p:cNvSpPr/>
          <p:nvPr/>
        </p:nvSpPr>
        <p:spPr>
          <a:xfrm>
            <a:off x="548320" y="4233600"/>
            <a:ext cx="705240" cy="651960"/>
          </a:xfrm>
          <a:custGeom>
            <a:avLst/>
            <a:gdLst/>
            <a:ahLst/>
            <a:cxnLst/>
            <a:rect l="0" t="0" r="r" b="b"/>
            <a:pathLst>
              <a:path w="1959" h="1811">
                <a:moveTo>
                  <a:pt x="0" y="1811"/>
                </a:moveTo>
                <a:lnTo>
                  <a:pt x="1959" y="1811"/>
                </a:lnTo>
                <a:lnTo>
                  <a:pt x="1959" y="0"/>
                </a:lnTo>
                <a:lnTo>
                  <a:pt x="0" y="0"/>
                </a:lnTo>
                <a:lnTo>
                  <a:pt x="0" y="1811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1" name="Полилиния 3296">
            <a:extLst>
              <a:ext uri="{FF2B5EF4-FFF2-40B4-BE49-F238E27FC236}">
                <a16:creationId xmlns:a16="http://schemas.microsoft.com/office/drawing/2014/main" id="{AD4B8D9A-7208-CBD6-AA56-B6920E4A8A6C}"/>
              </a:ext>
            </a:extLst>
          </p:cNvPr>
          <p:cNvSpPr/>
          <p:nvPr/>
        </p:nvSpPr>
        <p:spPr>
          <a:xfrm>
            <a:off x="1253200" y="4233600"/>
            <a:ext cx="5126400" cy="651960"/>
          </a:xfrm>
          <a:custGeom>
            <a:avLst/>
            <a:gdLst/>
            <a:ahLst/>
            <a:cxnLst/>
            <a:rect l="0" t="0" r="r" b="b"/>
            <a:pathLst>
              <a:path w="14240" h="1811">
                <a:moveTo>
                  <a:pt x="0" y="1811"/>
                </a:moveTo>
                <a:lnTo>
                  <a:pt x="14240" y="1811"/>
                </a:lnTo>
                <a:lnTo>
                  <a:pt x="14240" y="0"/>
                </a:lnTo>
                <a:lnTo>
                  <a:pt x="0" y="0"/>
                </a:lnTo>
                <a:lnTo>
                  <a:pt x="0" y="1811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2" name="Полилиния 3297">
            <a:extLst>
              <a:ext uri="{FF2B5EF4-FFF2-40B4-BE49-F238E27FC236}">
                <a16:creationId xmlns:a16="http://schemas.microsoft.com/office/drawing/2014/main" id="{BCC8A192-F94D-44A0-B65D-19DFFE5BA8CC}"/>
              </a:ext>
            </a:extLst>
          </p:cNvPr>
          <p:cNvSpPr/>
          <p:nvPr/>
        </p:nvSpPr>
        <p:spPr>
          <a:xfrm>
            <a:off x="6379240" y="4233600"/>
            <a:ext cx="5300280" cy="651960"/>
          </a:xfrm>
          <a:custGeom>
            <a:avLst/>
            <a:gdLst/>
            <a:ahLst/>
            <a:cxnLst/>
            <a:rect l="0" t="0" r="r" b="b"/>
            <a:pathLst>
              <a:path w="14723" h="1811">
                <a:moveTo>
                  <a:pt x="0" y="1811"/>
                </a:moveTo>
                <a:lnTo>
                  <a:pt x="14723" y="1811"/>
                </a:lnTo>
                <a:lnTo>
                  <a:pt x="14723" y="0"/>
                </a:lnTo>
                <a:lnTo>
                  <a:pt x="0" y="0"/>
                </a:lnTo>
                <a:lnTo>
                  <a:pt x="0" y="1811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3" name="Полилиния 3298">
            <a:extLst>
              <a:ext uri="{FF2B5EF4-FFF2-40B4-BE49-F238E27FC236}">
                <a16:creationId xmlns:a16="http://schemas.microsoft.com/office/drawing/2014/main" id="{D297182F-DE10-3FDC-1C88-E6594FE2D940}"/>
              </a:ext>
            </a:extLst>
          </p:cNvPr>
          <p:cNvSpPr/>
          <p:nvPr/>
        </p:nvSpPr>
        <p:spPr>
          <a:xfrm>
            <a:off x="548320" y="5511960"/>
            <a:ext cx="705240" cy="382320"/>
          </a:xfrm>
          <a:custGeom>
            <a:avLst/>
            <a:gdLst/>
            <a:ahLst/>
            <a:cxnLst/>
            <a:rect l="0" t="0" r="r" b="b"/>
            <a:pathLst>
              <a:path w="1959" h="1062">
                <a:moveTo>
                  <a:pt x="0" y="1062"/>
                </a:moveTo>
                <a:lnTo>
                  <a:pt x="1959" y="1062"/>
                </a:lnTo>
                <a:lnTo>
                  <a:pt x="1959" y="0"/>
                </a:lnTo>
                <a:lnTo>
                  <a:pt x="0" y="0"/>
                </a:lnTo>
                <a:lnTo>
                  <a:pt x="0" y="1062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4" name="Полилиния 3299">
            <a:extLst>
              <a:ext uri="{FF2B5EF4-FFF2-40B4-BE49-F238E27FC236}">
                <a16:creationId xmlns:a16="http://schemas.microsoft.com/office/drawing/2014/main" id="{3137A485-2A81-8F55-66C3-5AE19F258EAC}"/>
              </a:ext>
            </a:extLst>
          </p:cNvPr>
          <p:cNvSpPr/>
          <p:nvPr/>
        </p:nvSpPr>
        <p:spPr>
          <a:xfrm>
            <a:off x="1253200" y="5511960"/>
            <a:ext cx="5126400" cy="382320"/>
          </a:xfrm>
          <a:custGeom>
            <a:avLst/>
            <a:gdLst/>
            <a:ahLst/>
            <a:cxnLst/>
            <a:rect l="0" t="0" r="r" b="b"/>
            <a:pathLst>
              <a:path w="14240" h="1062">
                <a:moveTo>
                  <a:pt x="0" y="1062"/>
                </a:moveTo>
                <a:lnTo>
                  <a:pt x="14240" y="1062"/>
                </a:lnTo>
                <a:lnTo>
                  <a:pt x="14240" y="0"/>
                </a:lnTo>
                <a:lnTo>
                  <a:pt x="0" y="0"/>
                </a:lnTo>
                <a:lnTo>
                  <a:pt x="0" y="1062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5" name="Полилиния 3300">
            <a:extLst>
              <a:ext uri="{FF2B5EF4-FFF2-40B4-BE49-F238E27FC236}">
                <a16:creationId xmlns:a16="http://schemas.microsoft.com/office/drawing/2014/main" id="{18BB4892-8FC0-B007-1809-64EC3B458308}"/>
              </a:ext>
            </a:extLst>
          </p:cNvPr>
          <p:cNvSpPr/>
          <p:nvPr/>
        </p:nvSpPr>
        <p:spPr>
          <a:xfrm>
            <a:off x="6379240" y="5511960"/>
            <a:ext cx="5300280" cy="382320"/>
          </a:xfrm>
          <a:custGeom>
            <a:avLst/>
            <a:gdLst/>
            <a:ahLst/>
            <a:cxnLst/>
            <a:rect l="0" t="0" r="r" b="b"/>
            <a:pathLst>
              <a:path w="14723" h="1062">
                <a:moveTo>
                  <a:pt x="0" y="1062"/>
                </a:moveTo>
                <a:lnTo>
                  <a:pt x="14723" y="1062"/>
                </a:lnTo>
                <a:lnTo>
                  <a:pt x="14723" y="0"/>
                </a:lnTo>
                <a:lnTo>
                  <a:pt x="0" y="0"/>
                </a:lnTo>
                <a:lnTo>
                  <a:pt x="0" y="1062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A59ED8AB-8C43-12A2-A2E2-BDB71B4A8FD7}"/>
              </a:ext>
            </a:extLst>
          </p:cNvPr>
          <p:cNvSpPr/>
          <p:nvPr/>
        </p:nvSpPr>
        <p:spPr>
          <a:xfrm>
            <a:off x="548320" y="1931040"/>
            <a:ext cx="11130840" cy="0"/>
          </a:xfrm>
          <a:prstGeom prst="line">
            <a:avLst/>
          </a:prstGeom>
          <a:ln w="12600">
            <a:solidFill>
              <a:srgbClr val="A5A5A5">
                <a:alpha val="20000"/>
              </a:srgb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120" tIns="-6120" rIns="6120" bIns="-612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DD9EA6-C5BB-51A4-0EEB-1422736A440A}"/>
              </a:ext>
            </a:extLst>
          </p:cNvPr>
          <p:cNvSpPr txBox="1"/>
          <p:nvPr/>
        </p:nvSpPr>
        <p:spPr>
          <a:xfrm>
            <a:off x="1345360" y="1608840"/>
            <a:ext cx="2850480" cy="265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800" b="1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Старый Приказ №831</a:t>
            </a:r>
            <a:endParaRPr lang="ru-RU" sz="18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A1E4FD-DA33-538B-CAE9-0225BF7F484B}"/>
              </a:ext>
            </a:extLst>
          </p:cNvPr>
          <p:cNvSpPr txBox="1"/>
          <p:nvPr/>
        </p:nvSpPr>
        <p:spPr>
          <a:xfrm>
            <a:off x="6471760" y="1608840"/>
            <a:ext cx="2885760" cy="265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800" b="1" strike="noStrike" spc="-1">
                <a:solidFill>
                  <a:srgbClr val="000000"/>
                </a:solidFill>
                <a:latin typeface="Gotham Pro"/>
                <a:ea typeface="Gotham Pro"/>
              </a:rPr>
              <a:t>Новый Приказ №1493</a:t>
            </a:r>
            <a:endParaRPr lang="ru-RU" sz="18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DF7A6D-9BB6-6806-D9E0-3E5033D6A4CA}"/>
              </a:ext>
            </a:extLst>
          </p:cNvPr>
          <p:cNvSpPr txBox="1"/>
          <p:nvPr/>
        </p:nvSpPr>
        <p:spPr>
          <a:xfrm>
            <a:off x="1345360" y="2074680"/>
            <a:ext cx="187524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Основные сведения</a:t>
            </a:r>
            <a:endParaRPr lang="ru-RU" sz="141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14221E-D2BE-FE4D-F833-94A406A726F6}"/>
              </a:ext>
            </a:extLst>
          </p:cNvPr>
          <p:cNvSpPr txBox="1"/>
          <p:nvPr/>
        </p:nvSpPr>
        <p:spPr>
          <a:xfrm>
            <a:off x="6471760" y="2074680"/>
            <a:ext cx="187524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Основные сведения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7D5AFBF-DCA0-BBBF-C76E-2A1BFF0013CD}"/>
              </a:ext>
            </a:extLst>
          </p:cNvPr>
          <p:cNvSpPr txBox="1"/>
          <p:nvPr/>
        </p:nvSpPr>
        <p:spPr>
          <a:xfrm>
            <a:off x="1345360" y="2624040"/>
            <a:ext cx="48121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Структура и органы управления образовательной 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E86790-BAA9-17C0-9F8B-5947E86C0E6B}"/>
              </a:ext>
            </a:extLst>
          </p:cNvPr>
          <p:cNvSpPr txBox="1"/>
          <p:nvPr/>
        </p:nvSpPr>
        <p:spPr>
          <a:xfrm>
            <a:off x="1345360" y="2837520"/>
            <a:ext cx="132516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организацией</a:t>
            </a:r>
            <a:endParaRPr lang="ru-RU" sz="141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6B54844-CA12-B18F-8B3D-7B552C1924A8}"/>
              </a:ext>
            </a:extLst>
          </p:cNvPr>
          <p:cNvSpPr txBox="1"/>
          <p:nvPr/>
        </p:nvSpPr>
        <p:spPr>
          <a:xfrm>
            <a:off x="6471760" y="2624040"/>
            <a:ext cx="48121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Структура и органы управления образовательной 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95BA3A4-DFAE-EAE1-B45F-AFA3E19EAD9D}"/>
              </a:ext>
            </a:extLst>
          </p:cNvPr>
          <p:cNvSpPr txBox="1"/>
          <p:nvPr/>
        </p:nvSpPr>
        <p:spPr>
          <a:xfrm>
            <a:off x="6471760" y="2837520"/>
            <a:ext cx="132516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организацией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3F57E-59C4-6D3D-D970-4E988DF2B73B}"/>
              </a:ext>
            </a:extLst>
          </p:cNvPr>
          <p:cNvSpPr txBox="1"/>
          <p:nvPr/>
        </p:nvSpPr>
        <p:spPr>
          <a:xfrm>
            <a:off x="1345360" y="3397320"/>
            <a:ext cx="106596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Документы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ADF7F3-E915-8997-96CA-E794E10703DA}"/>
              </a:ext>
            </a:extLst>
          </p:cNvPr>
          <p:cNvSpPr txBox="1"/>
          <p:nvPr/>
        </p:nvSpPr>
        <p:spPr>
          <a:xfrm>
            <a:off x="6471760" y="3397320"/>
            <a:ext cx="106596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Документы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64149D8-D676-B233-EE19-AF8087577C2C}"/>
              </a:ext>
            </a:extLst>
          </p:cNvPr>
          <p:cNvSpPr txBox="1"/>
          <p:nvPr/>
        </p:nvSpPr>
        <p:spPr>
          <a:xfrm>
            <a:off x="1345360" y="3892320"/>
            <a:ext cx="12337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Образование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7321932-9CDF-C054-978C-B1E591F99EE2}"/>
              </a:ext>
            </a:extLst>
          </p:cNvPr>
          <p:cNvSpPr txBox="1"/>
          <p:nvPr/>
        </p:nvSpPr>
        <p:spPr>
          <a:xfrm>
            <a:off x="6471760" y="3892320"/>
            <a:ext cx="12337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Образование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D6801CE-7170-9F49-DD78-A125B77D4C15}"/>
              </a:ext>
            </a:extLst>
          </p:cNvPr>
          <p:cNvSpPr txBox="1"/>
          <p:nvPr/>
        </p:nvSpPr>
        <p:spPr>
          <a:xfrm>
            <a:off x="1345360" y="4357080"/>
            <a:ext cx="409104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Образовательные стандарты и требования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E1572B-98D8-4FC6-FF9D-8825FDC00535}"/>
              </a:ext>
            </a:extLst>
          </p:cNvPr>
          <p:cNvSpPr txBox="1"/>
          <p:nvPr/>
        </p:nvSpPr>
        <p:spPr>
          <a:xfrm>
            <a:off x="1345360" y="4570560"/>
            <a:ext cx="133416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(при наличии)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8187C9-2D00-E381-B4B0-64C8B94B6C21}"/>
              </a:ext>
            </a:extLst>
          </p:cNvPr>
          <p:cNvSpPr txBox="1"/>
          <p:nvPr/>
        </p:nvSpPr>
        <p:spPr>
          <a:xfrm>
            <a:off x="6471760" y="4357080"/>
            <a:ext cx="409104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Образовательные стандарты и требования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EC9378B-42B5-B7AC-EB56-031592236D3A}"/>
              </a:ext>
            </a:extLst>
          </p:cNvPr>
          <p:cNvSpPr txBox="1"/>
          <p:nvPr/>
        </p:nvSpPr>
        <p:spPr>
          <a:xfrm>
            <a:off x="6471760" y="4570560"/>
            <a:ext cx="133416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(при наличии)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856B62B-E461-86AB-A450-C6A51D1A6AD1}"/>
              </a:ext>
            </a:extLst>
          </p:cNvPr>
          <p:cNvSpPr txBox="1"/>
          <p:nvPr/>
        </p:nvSpPr>
        <p:spPr>
          <a:xfrm>
            <a:off x="1345360" y="4996080"/>
            <a:ext cx="369180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Руководство. Педагогический (научно-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DE69A05-ABF8-91A0-20E3-B3AD3F632026}"/>
              </a:ext>
            </a:extLst>
          </p:cNvPr>
          <p:cNvSpPr txBox="1"/>
          <p:nvPr/>
        </p:nvSpPr>
        <p:spPr>
          <a:xfrm>
            <a:off x="1345360" y="5209920"/>
            <a:ext cx="227304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педагогический) состав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F2BF2D8-5DCD-A0A6-B9B8-CE8EBFEF5B8F}"/>
              </a:ext>
            </a:extLst>
          </p:cNvPr>
          <p:cNvSpPr txBox="1"/>
          <p:nvPr/>
        </p:nvSpPr>
        <p:spPr>
          <a:xfrm>
            <a:off x="6471760" y="5102640"/>
            <a:ext cx="131148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1" strike="noStrike" spc="-1">
                <a:solidFill>
                  <a:srgbClr val="000000"/>
                </a:solidFill>
                <a:latin typeface="Gotham Pro"/>
                <a:ea typeface="Gotham Pro"/>
              </a:rPr>
              <a:t>Руководство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84B3BCB-ED8F-DB52-2ED3-1535A6EFB499}"/>
              </a:ext>
            </a:extLst>
          </p:cNvPr>
          <p:cNvSpPr txBox="1"/>
          <p:nvPr/>
        </p:nvSpPr>
        <p:spPr>
          <a:xfrm>
            <a:off x="1345360" y="5607720"/>
            <a:ext cx="1789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—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9726672-5E7C-CD15-1C60-11436A242F49}"/>
              </a:ext>
            </a:extLst>
          </p:cNvPr>
          <p:cNvSpPr txBox="1"/>
          <p:nvPr/>
        </p:nvSpPr>
        <p:spPr>
          <a:xfrm>
            <a:off x="6471760" y="5607720"/>
            <a:ext cx="24163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1" strike="noStrike" spc="-1">
                <a:solidFill>
                  <a:srgbClr val="000000"/>
                </a:solidFill>
                <a:latin typeface="Gotham Pro"/>
                <a:ea typeface="Gotham Pro"/>
              </a:rPr>
              <a:t>Педагогический состав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F0256A-FEB9-40D8-AC81-55DF45732756}"/>
              </a:ext>
            </a:extLst>
          </p:cNvPr>
          <p:cNvSpPr txBox="1"/>
          <p:nvPr/>
        </p:nvSpPr>
        <p:spPr>
          <a:xfrm>
            <a:off x="1345360" y="6058080"/>
            <a:ext cx="400896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Материально-техническое обеспечение и 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D5DF471-BD74-B9FD-F9B7-5CF99F28D25B}"/>
              </a:ext>
            </a:extLst>
          </p:cNvPr>
          <p:cNvSpPr txBox="1"/>
          <p:nvPr/>
        </p:nvSpPr>
        <p:spPr>
          <a:xfrm>
            <a:off x="1345360" y="6271200"/>
            <a:ext cx="406836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оснащенность образовательного процесса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C34DEFD-7747-CB61-D28F-582C65C63FAA}"/>
              </a:ext>
            </a:extLst>
          </p:cNvPr>
          <p:cNvSpPr txBox="1"/>
          <p:nvPr/>
        </p:nvSpPr>
        <p:spPr>
          <a:xfrm>
            <a:off x="6471760" y="5951160"/>
            <a:ext cx="38365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Материально-техническое обеспечение 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F27CC0F-CE5D-EF92-0CF3-AB2E2471FAEC}"/>
              </a:ext>
            </a:extLst>
          </p:cNvPr>
          <p:cNvSpPr txBox="1"/>
          <p:nvPr/>
        </p:nvSpPr>
        <p:spPr>
          <a:xfrm>
            <a:off x="6471760" y="6164640"/>
            <a:ext cx="43531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и оснащенность образовательного процесса. 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4" name="Полилиния 3329">
            <a:extLst>
              <a:ext uri="{FF2B5EF4-FFF2-40B4-BE49-F238E27FC236}">
                <a16:creationId xmlns:a16="http://schemas.microsoft.com/office/drawing/2014/main" id="{688D69FC-B4B5-A528-3CDE-FA3B66F7C00D}"/>
              </a:ext>
            </a:extLst>
          </p:cNvPr>
          <p:cNvSpPr/>
          <p:nvPr/>
        </p:nvSpPr>
        <p:spPr>
          <a:xfrm>
            <a:off x="710680" y="1997640"/>
            <a:ext cx="367560" cy="367920"/>
          </a:xfrm>
          <a:custGeom>
            <a:avLst/>
            <a:gdLst/>
            <a:ahLst/>
            <a:cxnLst/>
            <a:rect l="0" t="0" r="r" b="b"/>
            <a:pathLst>
              <a:path w="1021" h="1022">
                <a:moveTo>
                  <a:pt x="0" y="512"/>
                </a:moveTo>
                <a:cubicBezTo>
                  <a:pt x="0" y="230"/>
                  <a:pt x="229" y="0"/>
                  <a:pt x="511" y="0"/>
                </a:cubicBezTo>
                <a:cubicBezTo>
                  <a:pt x="792" y="0"/>
                  <a:pt x="1021" y="230"/>
                  <a:pt x="1021" y="512"/>
                </a:cubicBezTo>
                <a:cubicBezTo>
                  <a:pt x="1021" y="793"/>
                  <a:pt x="792" y="1022"/>
                  <a:pt x="511" y="1022"/>
                </a:cubicBezTo>
                <a:cubicBezTo>
                  <a:pt x="229" y="1022"/>
                  <a:pt x="0" y="793"/>
                  <a:pt x="0" y="512"/>
                </a:cubicBez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5" name="Полилиния 3330">
            <a:extLst>
              <a:ext uri="{FF2B5EF4-FFF2-40B4-BE49-F238E27FC236}">
                <a16:creationId xmlns:a16="http://schemas.microsoft.com/office/drawing/2014/main" id="{44164141-D1B8-86C7-6C18-A1D11C0A1CAD}"/>
              </a:ext>
            </a:extLst>
          </p:cNvPr>
          <p:cNvSpPr/>
          <p:nvPr/>
        </p:nvSpPr>
        <p:spPr>
          <a:xfrm>
            <a:off x="710680" y="2659320"/>
            <a:ext cx="367560" cy="367560"/>
          </a:xfrm>
          <a:custGeom>
            <a:avLst/>
            <a:gdLst/>
            <a:ahLst/>
            <a:cxnLst/>
            <a:rect l="0" t="0" r="r" b="b"/>
            <a:pathLst>
              <a:path w="1021" h="1021">
                <a:moveTo>
                  <a:pt x="0" y="511"/>
                </a:moveTo>
                <a:cubicBezTo>
                  <a:pt x="0" y="228"/>
                  <a:pt x="229" y="0"/>
                  <a:pt x="511" y="0"/>
                </a:cubicBezTo>
                <a:cubicBezTo>
                  <a:pt x="792" y="0"/>
                  <a:pt x="1021" y="228"/>
                  <a:pt x="1021" y="511"/>
                </a:cubicBezTo>
                <a:cubicBezTo>
                  <a:pt x="1021" y="793"/>
                  <a:pt x="792" y="1021"/>
                  <a:pt x="511" y="1021"/>
                </a:cubicBezTo>
                <a:cubicBezTo>
                  <a:pt x="229" y="1021"/>
                  <a:pt x="0" y="793"/>
                  <a:pt x="0" y="511"/>
                </a:cubicBez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6" name="Полилиния 3331">
            <a:extLst>
              <a:ext uri="{FF2B5EF4-FFF2-40B4-BE49-F238E27FC236}">
                <a16:creationId xmlns:a16="http://schemas.microsoft.com/office/drawing/2014/main" id="{9621C587-D115-7454-DECD-0B8F59C4795A}"/>
              </a:ext>
            </a:extLst>
          </p:cNvPr>
          <p:cNvSpPr/>
          <p:nvPr/>
        </p:nvSpPr>
        <p:spPr>
          <a:xfrm>
            <a:off x="710680" y="3329640"/>
            <a:ext cx="367560" cy="367920"/>
          </a:xfrm>
          <a:custGeom>
            <a:avLst/>
            <a:gdLst/>
            <a:ahLst/>
            <a:cxnLst/>
            <a:rect l="0" t="0" r="r" b="b"/>
            <a:pathLst>
              <a:path w="1021" h="1022">
                <a:moveTo>
                  <a:pt x="0" y="511"/>
                </a:moveTo>
                <a:cubicBezTo>
                  <a:pt x="0" y="229"/>
                  <a:pt x="229" y="0"/>
                  <a:pt x="511" y="0"/>
                </a:cubicBezTo>
                <a:cubicBezTo>
                  <a:pt x="792" y="0"/>
                  <a:pt x="1021" y="229"/>
                  <a:pt x="1021" y="511"/>
                </a:cubicBezTo>
                <a:cubicBezTo>
                  <a:pt x="1021" y="793"/>
                  <a:pt x="792" y="1022"/>
                  <a:pt x="511" y="1022"/>
                </a:cubicBezTo>
                <a:cubicBezTo>
                  <a:pt x="229" y="1022"/>
                  <a:pt x="0" y="793"/>
                  <a:pt x="0" y="511"/>
                </a:cubicBez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7" name="Полилиния 3332">
            <a:extLst>
              <a:ext uri="{FF2B5EF4-FFF2-40B4-BE49-F238E27FC236}">
                <a16:creationId xmlns:a16="http://schemas.microsoft.com/office/drawing/2014/main" id="{27F25C97-CE61-068B-E875-30B357C07A2C}"/>
              </a:ext>
            </a:extLst>
          </p:cNvPr>
          <p:cNvSpPr/>
          <p:nvPr/>
        </p:nvSpPr>
        <p:spPr>
          <a:xfrm>
            <a:off x="710680" y="3816000"/>
            <a:ext cx="367560" cy="367560"/>
          </a:xfrm>
          <a:custGeom>
            <a:avLst/>
            <a:gdLst/>
            <a:ahLst/>
            <a:cxnLst/>
            <a:rect l="0" t="0" r="r" b="b"/>
            <a:pathLst>
              <a:path w="1021" h="1021">
                <a:moveTo>
                  <a:pt x="0" y="511"/>
                </a:moveTo>
                <a:cubicBezTo>
                  <a:pt x="0" y="229"/>
                  <a:pt x="229" y="0"/>
                  <a:pt x="511" y="0"/>
                </a:cubicBezTo>
                <a:cubicBezTo>
                  <a:pt x="792" y="0"/>
                  <a:pt x="1021" y="229"/>
                  <a:pt x="1021" y="511"/>
                </a:cubicBezTo>
                <a:cubicBezTo>
                  <a:pt x="1021" y="793"/>
                  <a:pt x="792" y="1021"/>
                  <a:pt x="511" y="1021"/>
                </a:cubicBezTo>
                <a:cubicBezTo>
                  <a:pt x="229" y="1021"/>
                  <a:pt x="0" y="793"/>
                  <a:pt x="0" y="511"/>
                </a:cubicBez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8" name="Полилиния 3333">
            <a:extLst>
              <a:ext uri="{FF2B5EF4-FFF2-40B4-BE49-F238E27FC236}">
                <a16:creationId xmlns:a16="http://schemas.microsoft.com/office/drawing/2014/main" id="{947249EF-D6FD-9CA4-653E-3FD1F5DC7D62}"/>
              </a:ext>
            </a:extLst>
          </p:cNvPr>
          <p:cNvSpPr/>
          <p:nvPr/>
        </p:nvSpPr>
        <p:spPr>
          <a:xfrm>
            <a:off x="710680" y="4379760"/>
            <a:ext cx="367560" cy="367560"/>
          </a:xfrm>
          <a:custGeom>
            <a:avLst/>
            <a:gdLst/>
            <a:ahLst/>
            <a:cxnLst/>
            <a:rect l="0" t="0" r="r" b="b"/>
            <a:pathLst>
              <a:path w="1021" h="1021">
                <a:moveTo>
                  <a:pt x="0" y="510"/>
                </a:moveTo>
                <a:cubicBezTo>
                  <a:pt x="0" y="228"/>
                  <a:pt x="229" y="0"/>
                  <a:pt x="511" y="0"/>
                </a:cubicBezTo>
                <a:cubicBezTo>
                  <a:pt x="792" y="0"/>
                  <a:pt x="1021" y="228"/>
                  <a:pt x="1021" y="510"/>
                </a:cubicBezTo>
                <a:cubicBezTo>
                  <a:pt x="1021" y="793"/>
                  <a:pt x="792" y="1021"/>
                  <a:pt x="511" y="1021"/>
                </a:cubicBezTo>
                <a:cubicBezTo>
                  <a:pt x="229" y="1021"/>
                  <a:pt x="0" y="793"/>
                  <a:pt x="0" y="510"/>
                </a:cubicBez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49" name="Полилиния 3334">
            <a:extLst>
              <a:ext uri="{FF2B5EF4-FFF2-40B4-BE49-F238E27FC236}">
                <a16:creationId xmlns:a16="http://schemas.microsoft.com/office/drawing/2014/main" id="{79F2C727-A4D0-0369-54DA-38CD9C04472D}"/>
              </a:ext>
            </a:extLst>
          </p:cNvPr>
          <p:cNvSpPr/>
          <p:nvPr/>
        </p:nvSpPr>
        <p:spPr>
          <a:xfrm>
            <a:off x="710680" y="5018400"/>
            <a:ext cx="367560" cy="367560"/>
          </a:xfrm>
          <a:custGeom>
            <a:avLst/>
            <a:gdLst/>
            <a:ahLst/>
            <a:cxnLst/>
            <a:rect l="0" t="0" r="r" b="b"/>
            <a:pathLst>
              <a:path w="1021" h="1021">
                <a:moveTo>
                  <a:pt x="0" y="510"/>
                </a:moveTo>
                <a:cubicBezTo>
                  <a:pt x="0" y="228"/>
                  <a:pt x="229" y="0"/>
                  <a:pt x="511" y="0"/>
                </a:cubicBezTo>
                <a:cubicBezTo>
                  <a:pt x="792" y="0"/>
                  <a:pt x="1021" y="228"/>
                  <a:pt x="1021" y="510"/>
                </a:cubicBezTo>
                <a:cubicBezTo>
                  <a:pt x="1021" y="792"/>
                  <a:pt x="792" y="1021"/>
                  <a:pt x="511" y="1021"/>
                </a:cubicBezTo>
                <a:cubicBezTo>
                  <a:pt x="229" y="1021"/>
                  <a:pt x="0" y="792"/>
                  <a:pt x="0" y="510"/>
                </a:cubicBezTo>
                <a:close/>
              </a:path>
            </a:pathLst>
          </a:custGeom>
          <a:solidFill>
            <a:srgbClr val="ED1B4A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50" name="Полилиния 3335">
            <a:extLst>
              <a:ext uri="{FF2B5EF4-FFF2-40B4-BE49-F238E27FC236}">
                <a16:creationId xmlns:a16="http://schemas.microsoft.com/office/drawing/2014/main" id="{54A8946B-2611-0386-4AA9-ABC5AECA569D}"/>
              </a:ext>
            </a:extLst>
          </p:cNvPr>
          <p:cNvSpPr/>
          <p:nvPr/>
        </p:nvSpPr>
        <p:spPr>
          <a:xfrm>
            <a:off x="710680" y="5507640"/>
            <a:ext cx="367560" cy="367560"/>
          </a:xfrm>
          <a:custGeom>
            <a:avLst/>
            <a:gdLst/>
            <a:ahLst/>
            <a:cxnLst/>
            <a:rect l="0" t="0" r="r" b="b"/>
            <a:pathLst>
              <a:path w="1021" h="1021">
                <a:moveTo>
                  <a:pt x="0" y="510"/>
                </a:moveTo>
                <a:cubicBezTo>
                  <a:pt x="0" y="228"/>
                  <a:pt x="229" y="0"/>
                  <a:pt x="511" y="0"/>
                </a:cubicBezTo>
                <a:cubicBezTo>
                  <a:pt x="792" y="0"/>
                  <a:pt x="1021" y="228"/>
                  <a:pt x="1021" y="510"/>
                </a:cubicBezTo>
                <a:cubicBezTo>
                  <a:pt x="1021" y="793"/>
                  <a:pt x="792" y="1021"/>
                  <a:pt x="511" y="1021"/>
                </a:cubicBezTo>
                <a:cubicBezTo>
                  <a:pt x="229" y="1021"/>
                  <a:pt x="0" y="793"/>
                  <a:pt x="0" y="510"/>
                </a:cubicBezTo>
                <a:close/>
              </a:path>
            </a:pathLst>
          </a:custGeom>
          <a:solidFill>
            <a:srgbClr val="ED1B4A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51" name="Полилиния 3336">
            <a:extLst>
              <a:ext uri="{FF2B5EF4-FFF2-40B4-BE49-F238E27FC236}">
                <a16:creationId xmlns:a16="http://schemas.microsoft.com/office/drawing/2014/main" id="{12B3A7D1-8ACD-1658-4ECF-F14104B0F0EE}"/>
              </a:ext>
            </a:extLst>
          </p:cNvPr>
          <p:cNvSpPr/>
          <p:nvPr/>
        </p:nvSpPr>
        <p:spPr>
          <a:xfrm>
            <a:off x="710680" y="6074640"/>
            <a:ext cx="367560" cy="367560"/>
          </a:xfrm>
          <a:custGeom>
            <a:avLst/>
            <a:gdLst/>
            <a:ahLst/>
            <a:cxnLst/>
            <a:rect l="0" t="0" r="r" b="b"/>
            <a:pathLst>
              <a:path w="1021" h="1021">
                <a:moveTo>
                  <a:pt x="0" y="510"/>
                </a:moveTo>
                <a:cubicBezTo>
                  <a:pt x="0" y="228"/>
                  <a:pt x="229" y="0"/>
                  <a:pt x="511" y="0"/>
                </a:cubicBezTo>
                <a:cubicBezTo>
                  <a:pt x="792" y="0"/>
                  <a:pt x="1021" y="228"/>
                  <a:pt x="1021" y="510"/>
                </a:cubicBezTo>
                <a:cubicBezTo>
                  <a:pt x="1021" y="791"/>
                  <a:pt x="792" y="1021"/>
                  <a:pt x="511" y="1021"/>
                </a:cubicBezTo>
                <a:cubicBezTo>
                  <a:pt x="229" y="1021"/>
                  <a:pt x="0" y="791"/>
                  <a:pt x="0" y="510"/>
                </a:cubicBezTo>
                <a:close/>
              </a:path>
            </a:pathLst>
          </a:custGeom>
          <a:solidFill>
            <a:srgbClr val="ED1B4A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1D4B697-8382-06DF-A516-A90E346C8DC6}"/>
              </a:ext>
            </a:extLst>
          </p:cNvPr>
          <p:cNvSpPr txBox="1"/>
          <p:nvPr/>
        </p:nvSpPr>
        <p:spPr>
          <a:xfrm>
            <a:off x="6471760" y="6378120"/>
            <a:ext cx="176688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1" strike="noStrike" spc="-1">
                <a:solidFill>
                  <a:srgbClr val="000000"/>
                </a:solidFill>
                <a:latin typeface="Gotham Pro"/>
                <a:ea typeface="Gotham Pro"/>
              </a:rPr>
              <a:t>Доступная среда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pic>
        <p:nvPicPr>
          <p:cNvPr id="54" name="Рисунок 5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432" y="5774080"/>
            <a:ext cx="1015440" cy="8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306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Рисунок 95">
            <a:extLst>
              <a:ext uri="{FF2B5EF4-FFF2-40B4-BE49-F238E27FC236}">
                <a16:creationId xmlns:a16="http://schemas.microsoft.com/office/drawing/2014/main" id="{D5FE837F-BAC1-D191-BADE-D69A2A457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0" y="3347"/>
            <a:ext cx="12192000" cy="68546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965FC-E66A-A13A-753E-92981BF7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040" y="365125"/>
            <a:ext cx="11521920" cy="1080000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Изменения в структуре раздела «Сведения об образовательной организации»</a:t>
            </a:r>
          </a:p>
        </p:txBody>
      </p:sp>
      <p:sp>
        <p:nvSpPr>
          <p:cNvPr id="3" name="Полилиния 3732">
            <a:extLst>
              <a:ext uri="{FF2B5EF4-FFF2-40B4-BE49-F238E27FC236}">
                <a16:creationId xmlns:a16="http://schemas.microsoft.com/office/drawing/2014/main" id="{8091BF76-99CB-10F4-C91A-350E91B9EB6E}"/>
              </a:ext>
            </a:extLst>
          </p:cNvPr>
          <p:cNvSpPr/>
          <p:nvPr/>
        </p:nvSpPr>
        <p:spPr>
          <a:xfrm>
            <a:off x="607760" y="1932840"/>
            <a:ext cx="692640" cy="841680"/>
          </a:xfrm>
          <a:custGeom>
            <a:avLst/>
            <a:gdLst/>
            <a:ahLst/>
            <a:cxnLst/>
            <a:rect l="0" t="0" r="r" b="b"/>
            <a:pathLst>
              <a:path w="1924" h="2338">
                <a:moveTo>
                  <a:pt x="0" y="2338"/>
                </a:moveTo>
                <a:lnTo>
                  <a:pt x="1924" y="2338"/>
                </a:lnTo>
                <a:lnTo>
                  <a:pt x="1924" y="0"/>
                </a:lnTo>
                <a:lnTo>
                  <a:pt x="0" y="0"/>
                </a:lnTo>
                <a:lnTo>
                  <a:pt x="0" y="2338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53" name="Полилиния 3733">
            <a:extLst>
              <a:ext uri="{FF2B5EF4-FFF2-40B4-BE49-F238E27FC236}">
                <a16:creationId xmlns:a16="http://schemas.microsoft.com/office/drawing/2014/main" id="{0A60DEA9-52D9-9785-18DD-53D353CF727D}"/>
              </a:ext>
            </a:extLst>
          </p:cNvPr>
          <p:cNvSpPr/>
          <p:nvPr/>
        </p:nvSpPr>
        <p:spPr>
          <a:xfrm>
            <a:off x="1300040" y="1932840"/>
            <a:ext cx="5033880" cy="841680"/>
          </a:xfrm>
          <a:custGeom>
            <a:avLst/>
            <a:gdLst/>
            <a:ahLst/>
            <a:cxnLst/>
            <a:rect l="0" t="0" r="r" b="b"/>
            <a:pathLst>
              <a:path w="13983" h="2338">
                <a:moveTo>
                  <a:pt x="0" y="2338"/>
                </a:moveTo>
                <a:lnTo>
                  <a:pt x="13983" y="2338"/>
                </a:lnTo>
                <a:lnTo>
                  <a:pt x="13983" y="0"/>
                </a:lnTo>
                <a:lnTo>
                  <a:pt x="0" y="0"/>
                </a:lnTo>
                <a:lnTo>
                  <a:pt x="0" y="2338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54" name="Полилиния 3734">
            <a:extLst>
              <a:ext uri="{FF2B5EF4-FFF2-40B4-BE49-F238E27FC236}">
                <a16:creationId xmlns:a16="http://schemas.microsoft.com/office/drawing/2014/main" id="{A7E0212D-D224-CFF4-6E72-DC0D18C225EB}"/>
              </a:ext>
            </a:extLst>
          </p:cNvPr>
          <p:cNvSpPr/>
          <p:nvPr/>
        </p:nvSpPr>
        <p:spPr>
          <a:xfrm>
            <a:off x="6333560" y="1932840"/>
            <a:ext cx="5204520" cy="841680"/>
          </a:xfrm>
          <a:custGeom>
            <a:avLst/>
            <a:gdLst/>
            <a:ahLst/>
            <a:cxnLst/>
            <a:rect l="0" t="0" r="r" b="b"/>
            <a:pathLst>
              <a:path w="14457" h="2338">
                <a:moveTo>
                  <a:pt x="0" y="2338"/>
                </a:moveTo>
                <a:lnTo>
                  <a:pt x="14457" y="2338"/>
                </a:lnTo>
                <a:lnTo>
                  <a:pt x="14457" y="0"/>
                </a:lnTo>
                <a:lnTo>
                  <a:pt x="0" y="0"/>
                </a:lnTo>
                <a:lnTo>
                  <a:pt x="0" y="2338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55" name="Полилиния 3735">
            <a:extLst>
              <a:ext uri="{FF2B5EF4-FFF2-40B4-BE49-F238E27FC236}">
                <a16:creationId xmlns:a16="http://schemas.microsoft.com/office/drawing/2014/main" id="{B53E31B1-9AB5-9FC5-E395-482539C107B4}"/>
              </a:ext>
            </a:extLst>
          </p:cNvPr>
          <p:cNvSpPr/>
          <p:nvPr/>
        </p:nvSpPr>
        <p:spPr>
          <a:xfrm>
            <a:off x="607760" y="3355920"/>
            <a:ext cx="692640" cy="595440"/>
          </a:xfrm>
          <a:custGeom>
            <a:avLst/>
            <a:gdLst/>
            <a:ahLst/>
            <a:cxnLst/>
            <a:rect l="0" t="0" r="r" b="b"/>
            <a:pathLst>
              <a:path w="1924" h="1654">
                <a:moveTo>
                  <a:pt x="0" y="1654"/>
                </a:moveTo>
                <a:lnTo>
                  <a:pt x="1924" y="1654"/>
                </a:lnTo>
                <a:lnTo>
                  <a:pt x="1924" y="0"/>
                </a:lnTo>
                <a:lnTo>
                  <a:pt x="0" y="0"/>
                </a:lnTo>
                <a:lnTo>
                  <a:pt x="0" y="1654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56" name="Полилиния 3736">
            <a:extLst>
              <a:ext uri="{FF2B5EF4-FFF2-40B4-BE49-F238E27FC236}">
                <a16:creationId xmlns:a16="http://schemas.microsoft.com/office/drawing/2014/main" id="{893422E0-910A-7251-1CE2-F0A1A310496E}"/>
              </a:ext>
            </a:extLst>
          </p:cNvPr>
          <p:cNvSpPr/>
          <p:nvPr/>
        </p:nvSpPr>
        <p:spPr>
          <a:xfrm>
            <a:off x="1300040" y="3355920"/>
            <a:ext cx="5033880" cy="595440"/>
          </a:xfrm>
          <a:custGeom>
            <a:avLst/>
            <a:gdLst/>
            <a:ahLst/>
            <a:cxnLst/>
            <a:rect l="0" t="0" r="r" b="b"/>
            <a:pathLst>
              <a:path w="13983" h="1654">
                <a:moveTo>
                  <a:pt x="0" y="1654"/>
                </a:moveTo>
                <a:lnTo>
                  <a:pt x="13983" y="1654"/>
                </a:lnTo>
                <a:lnTo>
                  <a:pt x="13983" y="0"/>
                </a:lnTo>
                <a:lnTo>
                  <a:pt x="0" y="0"/>
                </a:lnTo>
                <a:lnTo>
                  <a:pt x="0" y="1654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57" name="Полилиния 3737">
            <a:extLst>
              <a:ext uri="{FF2B5EF4-FFF2-40B4-BE49-F238E27FC236}">
                <a16:creationId xmlns:a16="http://schemas.microsoft.com/office/drawing/2014/main" id="{EFEAA30E-DD9A-9FB2-35E2-2BF246D31021}"/>
              </a:ext>
            </a:extLst>
          </p:cNvPr>
          <p:cNvSpPr/>
          <p:nvPr/>
        </p:nvSpPr>
        <p:spPr>
          <a:xfrm>
            <a:off x="6333560" y="3355920"/>
            <a:ext cx="5204520" cy="595440"/>
          </a:xfrm>
          <a:custGeom>
            <a:avLst/>
            <a:gdLst/>
            <a:ahLst/>
            <a:cxnLst/>
            <a:rect l="0" t="0" r="r" b="b"/>
            <a:pathLst>
              <a:path w="14457" h="1654">
                <a:moveTo>
                  <a:pt x="0" y="1654"/>
                </a:moveTo>
                <a:lnTo>
                  <a:pt x="14457" y="1654"/>
                </a:lnTo>
                <a:lnTo>
                  <a:pt x="14457" y="0"/>
                </a:lnTo>
                <a:lnTo>
                  <a:pt x="0" y="0"/>
                </a:lnTo>
                <a:lnTo>
                  <a:pt x="0" y="1654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58" name="Полилиния 3738">
            <a:extLst>
              <a:ext uri="{FF2B5EF4-FFF2-40B4-BE49-F238E27FC236}">
                <a16:creationId xmlns:a16="http://schemas.microsoft.com/office/drawing/2014/main" id="{B076F268-ECA7-913D-7A29-C6E157BAB20A}"/>
              </a:ext>
            </a:extLst>
          </p:cNvPr>
          <p:cNvSpPr/>
          <p:nvPr/>
        </p:nvSpPr>
        <p:spPr>
          <a:xfrm>
            <a:off x="607760" y="4608720"/>
            <a:ext cx="692640" cy="632880"/>
          </a:xfrm>
          <a:custGeom>
            <a:avLst/>
            <a:gdLst/>
            <a:ahLst/>
            <a:cxnLst/>
            <a:rect l="0" t="0" r="r" b="b"/>
            <a:pathLst>
              <a:path w="1924" h="1758">
                <a:moveTo>
                  <a:pt x="0" y="1758"/>
                </a:moveTo>
                <a:lnTo>
                  <a:pt x="1924" y="1758"/>
                </a:lnTo>
                <a:lnTo>
                  <a:pt x="1924" y="0"/>
                </a:lnTo>
                <a:lnTo>
                  <a:pt x="0" y="0"/>
                </a:lnTo>
                <a:lnTo>
                  <a:pt x="0" y="1758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59" name="Полилиния 3739">
            <a:extLst>
              <a:ext uri="{FF2B5EF4-FFF2-40B4-BE49-F238E27FC236}">
                <a16:creationId xmlns:a16="http://schemas.microsoft.com/office/drawing/2014/main" id="{F2AEBE53-8DCC-515F-1C83-F216891863E4}"/>
              </a:ext>
            </a:extLst>
          </p:cNvPr>
          <p:cNvSpPr/>
          <p:nvPr/>
        </p:nvSpPr>
        <p:spPr>
          <a:xfrm>
            <a:off x="1300040" y="4608720"/>
            <a:ext cx="5033880" cy="632880"/>
          </a:xfrm>
          <a:custGeom>
            <a:avLst/>
            <a:gdLst/>
            <a:ahLst/>
            <a:cxnLst/>
            <a:rect l="0" t="0" r="r" b="b"/>
            <a:pathLst>
              <a:path w="13983" h="1758">
                <a:moveTo>
                  <a:pt x="0" y="1758"/>
                </a:moveTo>
                <a:lnTo>
                  <a:pt x="13983" y="1758"/>
                </a:lnTo>
                <a:lnTo>
                  <a:pt x="13983" y="0"/>
                </a:lnTo>
                <a:lnTo>
                  <a:pt x="0" y="0"/>
                </a:lnTo>
                <a:lnTo>
                  <a:pt x="0" y="1758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60" name="Полилиния 3740">
            <a:extLst>
              <a:ext uri="{FF2B5EF4-FFF2-40B4-BE49-F238E27FC236}">
                <a16:creationId xmlns:a16="http://schemas.microsoft.com/office/drawing/2014/main" id="{C46595B1-806D-6B20-1BA5-A0E62DCDAAC7}"/>
              </a:ext>
            </a:extLst>
          </p:cNvPr>
          <p:cNvSpPr/>
          <p:nvPr/>
        </p:nvSpPr>
        <p:spPr>
          <a:xfrm>
            <a:off x="6333560" y="4608720"/>
            <a:ext cx="5204520" cy="632880"/>
          </a:xfrm>
          <a:custGeom>
            <a:avLst/>
            <a:gdLst/>
            <a:ahLst/>
            <a:cxnLst/>
            <a:rect l="0" t="0" r="r" b="b"/>
            <a:pathLst>
              <a:path w="14457" h="1758">
                <a:moveTo>
                  <a:pt x="0" y="1758"/>
                </a:moveTo>
                <a:lnTo>
                  <a:pt x="14457" y="1758"/>
                </a:lnTo>
                <a:lnTo>
                  <a:pt x="14457" y="0"/>
                </a:lnTo>
                <a:lnTo>
                  <a:pt x="0" y="0"/>
                </a:lnTo>
                <a:lnTo>
                  <a:pt x="0" y="1758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61" name="Полилиния 3741">
            <a:extLst>
              <a:ext uri="{FF2B5EF4-FFF2-40B4-BE49-F238E27FC236}">
                <a16:creationId xmlns:a16="http://schemas.microsoft.com/office/drawing/2014/main" id="{5E06C6E1-413F-6CB8-CB4B-AD9ADDA16CE8}"/>
              </a:ext>
            </a:extLst>
          </p:cNvPr>
          <p:cNvSpPr/>
          <p:nvPr/>
        </p:nvSpPr>
        <p:spPr>
          <a:xfrm>
            <a:off x="607760" y="5841720"/>
            <a:ext cx="692640" cy="738720"/>
          </a:xfrm>
          <a:custGeom>
            <a:avLst/>
            <a:gdLst/>
            <a:ahLst/>
            <a:cxnLst/>
            <a:rect l="0" t="0" r="r" b="b"/>
            <a:pathLst>
              <a:path w="1924" h="2052">
                <a:moveTo>
                  <a:pt x="0" y="2052"/>
                </a:moveTo>
                <a:lnTo>
                  <a:pt x="1924" y="2052"/>
                </a:lnTo>
                <a:lnTo>
                  <a:pt x="1924" y="0"/>
                </a:lnTo>
                <a:lnTo>
                  <a:pt x="0" y="0"/>
                </a:lnTo>
                <a:lnTo>
                  <a:pt x="0" y="2052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62" name="Полилиния 3742">
            <a:extLst>
              <a:ext uri="{FF2B5EF4-FFF2-40B4-BE49-F238E27FC236}">
                <a16:creationId xmlns:a16="http://schemas.microsoft.com/office/drawing/2014/main" id="{33E7E801-635B-45BC-FBB8-6A61238A7B25}"/>
              </a:ext>
            </a:extLst>
          </p:cNvPr>
          <p:cNvSpPr/>
          <p:nvPr/>
        </p:nvSpPr>
        <p:spPr>
          <a:xfrm>
            <a:off x="1300040" y="5841720"/>
            <a:ext cx="5033880" cy="738720"/>
          </a:xfrm>
          <a:custGeom>
            <a:avLst/>
            <a:gdLst/>
            <a:ahLst/>
            <a:cxnLst/>
            <a:rect l="0" t="0" r="r" b="b"/>
            <a:pathLst>
              <a:path w="13983" h="2052">
                <a:moveTo>
                  <a:pt x="0" y="2052"/>
                </a:moveTo>
                <a:lnTo>
                  <a:pt x="13983" y="2052"/>
                </a:lnTo>
                <a:lnTo>
                  <a:pt x="13983" y="0"/>
                </a:lnTo>
                <a:lnTo>
                  <a:pt x="0" y="0"/>
                </a:lnTo>
                <a:lnTo>
                  <a:pt x="0" y="2052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63" name="Полилиния 3743">
            <a:extLst>
              <a:ext uri="{FF2B5EF4-FFF2-40B4-BE49-F238E27FC236}">
                <a16:creationId xmlns:a16="http://schemas.microsoft.com/office/drawing/2014/main" id="{E07DE7C9-6BE9-D6A9-573D-BF9241F537D3}"/>
              </a:ext>
            </a:extLst>
          </p:cNvPr>
          <p:cNvSpPr/>
          <p:nvPr/>
        </p:nvSpPr>
        <p:spPr>
          <a:xfrm>
            <a:off x="6333560" y="5841720"/>
            <a:ext cx="5204520" cy="738720"/>
          </a:xfrm>
          <a:custGeom>
            <a:avLst/>
            <a:gdLst/>
            <a:ahLst/>
            <a:cxnLst/>
            <a:rect l="0" t="0" r="r" b="b"/>
            <a:pathLst>
              <a:path w="14457" h="2052">
                <a:moveTo>
                  <a:pt x="0" y="2052"/>
                </a:moveTo>
                <a:lnTo>
                  <a:pt x="14457" y="2052"/>
                </a:lnTo>
                <a:lnTo>
                  <a:pt x="14457" y="0"/>
                </a:lnTo>
                <a:lnTo>
                  <a:pt x="0" y="0"/>
                </a:lnTo>
                <a:lnTo>
                  <a:pt x="0" y="2052"/>
                </a:lnTo>
                <a:close/>
              </a:path>
            </a:pathLst>
          </a:custGeom>
          <a:solidFill>
            <a:srgbClr val="A5A5A5">
              <a:alpha val="20000"/>
            </a:srgbClr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64" name="Прямая соединительная линия 63">
            <a:extLst>
              <a:ext uri="{FF2B5EF4-FFF2-40B4-BE49-F238E27FC236}">
                <a16:creationId xmlns:a16="http://schemas.microsoft.com/office/drawing/2014/main" id="{D55D6D39-B8A1-41E5-1650-080A0288D646}"/>
              </a:ext>
            </a:extLst>
          </p:cNvPr>
          <p:cNvSpPr/>
          <p:nvPr/>
        </p:nvSpPr>
        <p:spPr>
          <a:xfrm>
            <a:off x="607760" y="1932840"/>
            <a:ext cx="10929960" cy="0"/>
          </a:xfrm>
          <a:prstGeom prst="line">
            <a:avLst/>
          </a:prstGeom>
          <a:ln w="12600">
            <a:solidFill>
              <a:srgbClr val="A5A5A5">
                <a:alpha val="20000"/>
              </a:srgb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120" tIns="-6120" rIns="6120" bIns="-612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A2EF698E-72E1-3762-70AA-761AA99F094C}"/>
              </a:ext>
            </a:extLst>
          </p:cNvPr>
          <p:cNvSpPr/>
          <p:nvPr/>
        </p:nvSpPr>
        <p:spPr>
          <a:xfrm>
            <a:off x="607760" y="6580080"/>
            <a:ext cx="10929960" cy="0"/>
          </a:xfrm>
          <a:prstGeom prst="line">
            <a:avLst/>
          </a:prstGeom>
          <a:ln w="12600">
            <a:solidFill>
              <a:srgbClr val="A5A5A5">
                <a:alpha val="20000"/>
              </a:srgb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120" tIns="-6120" rIns="6120" bIns="-612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E7D935F-7867-7C82-E991-F007D864E51B}"/>
              </a:ext>
            </a:extLst>
          </p:cNvPr>
          <p:cNvSpPr txBox="1"/>
          <p:nvPr/>
        </p:nvSpPr>
        <p:spPr>
          <a:xfrm>
            <a:off x="1391840" y="1607400"/>
            <a:ext cx="2850480" cy="265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800" b="1" strike="noStrike" spc="-1">
                <a:solidFill>
                  <a:srgbClr val="000000"/>
                </a:solidFill>
                <a:latin typeface="Gotham Pro"/>
                <a:ea typeface="Gotham Pro"/>
              </a:rPr>
              <a:t>Старый Приказ №831</a:t>
            </a:r>
            <a:endParaRPr lang="ru-RU" sz="18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F9E1CE3-8CA2-95E3-19B1-68BE60FB152E}"/>
              </a:ext>
            </a:extLst>
          </p:cNvPr>
          <p:cNvSpPr txBox="1"/>
          <p:nvPr/>
        </p:nvSpPr>
        <p:spPr>
          <a:xfrm>
            <a:off x="6426080" y="1607400"/>
            <a:ext cx="2885760" cy="265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800" b="1" strike="noStrike" spc="-1">
                <a:solidFill>
                  <a:srgbClr val="000000"/>
                </a:solidFill>
                <a:latin typeface="Gotham Pro"/>
                <a:ea typeface="Gotham Pro"/>
              </a:rPr>
              <a:t>Новый Приказ №1493</a:t>
            </a:r>
            <a:endParaRPr lang="ru-RU" sz="18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673DF24-1035-F733-0D84-413B20D52951}"/>
              </a:ext>
            </a:extLst>
          </p:cNvPr>
          <p:cNvSpPr txBox="1"/>
          <p:nvPr/>
        </p:nvSpPr>
        <p:spPr>
          <a:xfrm>
            <a:off x="1391840" y="2150640"/>
            <a:ext cx="424044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Стипендии и меры поддержки обучающихся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1C0473D-8006-D92A-D42A-F9A3EE90D82A}"/>
              </a:ext>
            </a:extLst>
          </p:cNvPr>
          <p:cNvSpPr txBox="1"/>
          <p:nvPr/>
        </p:nvSpPr>
        <p:spPr>
          <a:xfrm>
            <a:off x="1391840" y="2363760"/>
            <a:ext cx="147276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1" strike="noStrike" spc="-1">
                <a:solidFill>
                  <a:srgbClr val="000000"/>
                </a:solidFill>
                <a:latin typeface="Gotham Pro"/>
                <a:ea typeface="Gotham Pro"/>
              </a:rPr>
              <a:t>(при наличии)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245AC66-1F14-75F4-3CAE-FBA9FD7C4476}"/>
              </a:ext>
            </a:extLst>
          </p:cNvPr>
          <p:cNvSpPr txBox="1"/>
          <p:nvPr/>
        </p:nvSpPr>
        <p:spPr>
          <a:xfrm>
            <a:off x="6426080" y="2257560"/>
            <a:ext cx="424044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Стипендии и меры поддержки обучающихся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65AF8C3-3F17-7DAA-5778-834495B0F5BF}"/>
              </a:ext>
            </a:extLst>
          </p:cNvPr>
          <p:cNvSpPr txBox="1"/>
          <p:nvPr/>
        </p:nvSpPr>
        <p:spPr>
          <a:xfrm>
            <a:off x="1391840" y="2969280"/>
            <a:ext cx="32317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Платные образовательные услуги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3EC1C4C-846A-CA1A-D6DA-66086E6C3609}"/>
              </a:ext>
            </a:extLst>
          </p:cNvPr>
          <p:cNvSpPr txBox="1"/>
          <p:nvPr/>
        </p:nvSpPr>
        <p:spPr>
          <a:xfrm>
            <a:off x="6426080" y="2969280"/>
            <a:ext cx="32317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Платные образовательные услуги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BE40444-BB88-B87F-5961-183049214AD3}"/>
              </a:ext>
            </a:extLst>
          </p:cNvPr>
          <p:cNvSpPr txBox="1"/>
          <p:nvPr/>
        </p:nvSpPr>
        <p:spPr>
          <a:xfrm>
            <a:off x="1391840" y="3557520"/>
            <a:ext cx="385488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Финансово-хозяйственная деятельность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4D9B3A6-118B-8AE4-5180-D18DD683671C}"/>
              </a:ext>
            </a:extLst>
          </p:cNvPr>
          <p:cNvSpPr txBox="1"/>
          <p:nvPr/>
        </p:nvSpPr>
        <p:spPr>
          <a:xfrm>
            <a:off x="6426080" y="3557520"/>
            <a:ext cx="385488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Финансово-хозяйственная деятельность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DD065A4-1A7C-59D1-9FAB-F8BA88026258}"/>
              </a:ext>
            </a:extLst>
          </p:cNvPr>
          <p:cNvSpPr txBox="1"/>
          <p:nvPr/>
        </p:nvSpPr>
        <p:spPr>
          <a:xfrm>
            <a:off x="1391840" y="4077720"/>
            <a:ext cx="395100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Вакантные места для приема (перевода) 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E62968D-C394-73E5-2153-F607F3F13C82}"/>
              </a:ext>
            </a:extLst>
          </p:cNvPr>
          <p:cNvSpPr txBox="1"/>
          <p:nvPr/>
        </p:nvSpPr>
        <p:spPr>
          <a:xfrm>
            <a:off x="1391840" y="4290840"/>
            <a:ext cx="12823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обучающихся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289F995-EE14-6E04-0ABA-C9F1AB8153E0}"/>
              </a:ext>
            </a:extLst>
          </p:cNvPr>
          <p:cNvSpPr txBox="1"/>
          <p:nvPr/>
        </p:nvSpPr>
        <p:spPr>
          <a:xfrm>
            <a:off x="6426080" y="4077720"/>
            <a:ext cx="395100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Вакантные места для приема (перевода) 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B1581EC-607C-5A9C-9D12-3845EF16C33A}"/>
              </a:ext>
            </a:extLst>
          </p:cNvPr>
          <p:cNvSpPr txBox="1"/>
          <p:nvPr/>
        </p:nvSpPr>
        <p:spPr>
          <a:xfrm>
            <a:off x="6426080" y="4290840"/>
            <a:ext cx="12823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обучающихся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66BE819-DE1E-11D9-5D85-AAE62444C4BA}"/>
              </a:ext>
            </a:extLst>
          </p:cNvPr>
          <p:cNvSpPr txBox="1"/>
          <p:nvPr/>
        </p:nvSpPr>
        <p:spPr>
          <a:xfrm>
            <a:off x="1391840" y="4829400"/>
            <a:ext cx="161316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Доступная среда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FA1DDD7-33D3-87BB-04D3-E8ED34EF3153}"/>
              </a:ext>
            </a:extLst>
          </p:cNvPr>
          <p:cNvSpPr txBox="1"/>
          <p:nvPr/>
        </p:nvSpPr>
        <p:spPr>
          <a:xfrm>
            <a:off x="6426080" y="4829400"/>
            <a:ext cx="1789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—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ED98717-2706-3A4B-D870-88AAA24A9AC1}"/>
              </a:ext>
            </a:extLst>
          </p:cNvPr>
          <p:cNvSpPr txBox="1"/>
          <p:nvPr/>
        </p:nvSpPr>
        <p:spPr>
          <a:xfrm>
            <a:off x="1391840" y="5446080"/>
            <a:ext cx="31309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Международное сотрудничество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E6A7BF2-2F4D-9956-F8B9-47357297A916}"/>
              </a:ext>
            </a:extLst>
          </p:cNvPr>
          <p:cNvSpPr txBox="1"/>
          <p:nvPr/>
        </p:nvSpPr>
        <p:spPr>
          <a:xfrm>
            <a:off x="6426080" y="5446080"/>
            <a:ext cx="31309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Международное сотрудничество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36EAE76-6C29-9EC5-9E20-06C61C9E1E6F}"/>
              </a:ext>
            </a:extLst>
          </p:cNvPr>
          <p:cNvSpPr txBox="1"/>
          <p:nvPr/>
        </p:nvSpPr>
        <p:spPr>
          <a:xfrm>
            <a:off x="1391840" y="5902560"/>
            <a:ext cx="39859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Организация питания в образовательной 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A145E62-D284-2B2D-C0D1-2092DB6D1735}"/>
              </a:ext>
            </a:extLst>
          </p:cNvPr>
          <p:cNvSpPr txBox="1"/>
          <p:nvPr/>
        </p:nvSpPr>
        <p:spPr>
          <a:xfrm>
            <a:off x="1391840" y="6115680"/>
            <a:ext cx="415836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организации </a:t>
            </a:r>
            <a:r>
              <a:rPr lang="ru-RU" sz="1410" b="1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(для гос. и муниципальных </a:t>
            </a:r>
            <a:endParaRPr lang="ru-RU" sz="141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1C54F2A-A52A-0D93-1EFD-2BF4950BEEB1}"/>
              </a:ext>
            </a:extLst>
          </p:cNvPr>
          <p:cNvSpPr txBox="1"/>
          <p:nvPr/>
        </p:nvSpPr>
        <p:spPr>
          <a:xfrm>
            <a:off x="1391840" y="6329160"/>
            <a:ext cx="29527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1" strike="noStrike" spc="-1" dirty="0" err="1">
                <a:solidFill>
                  <a:srgbClr val="000000"/>
                </a:solidFill>
                <a:latin typeface="Gotham Pro"/>
                <a:ea typeface="Gotham Pro"/>
              </a:rPr>
              <a:t>общеобраз</a:t>
            </a:r>
            <a:r>
              <a:rPr lang="ru-RU" sz="1410" b="1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. организациями)</a:t>
            </a:r>
            <a:endParaRPr lang="ru-RU" sz="141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99856EA-ED55-2ADD-F612-2BABBF91784E}"/>
              </a:ext>
            </a:extLst>
          </p:cNvPr>
          <p:cNvSpPr txBox="1"/>
          <p:nvPr/>
        </p:nvSpPr>
        <p:spPr>
          <a:xfrm>
            <a:off x="6426080" y="6009120"/>
            <a:ext cx="398592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Организация питания в образовательной 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88" name="Полилиния 3768">
            <a:extLst>
              <a:ext uri="{FF2B5EF4-FFF2-40B4-BE49-F238E27FC236}">
                <a16:creationId xmlns:a16="http://schemas.microsoft.com/office/drawing/2014/main" id="{E52BB975-2089-7FA8-25FE-67D5E5113212}"/>
              </a:ext>
            </a:extLst>
          </p:cNvPr>
          <p:cNvSpPr/>
          <p:nvPr/>
        </p:nvSpPr>
        <p:spPr>
          <a:xfrm>
            <a:off x="761480" y="2159280"/>
            <a:ext cx="367560" cy="367560"/>
          </a:xfrm>
          <a:custGeom>
            <a:avLst/>
            <a:gdLst/>
            <a:ahLst/>
            <a:cxnLst/>
            <a:rect l="0" t="0" r="r" b="b"/>
            <a:pathLst>
              <a:path w="1021" h="1021">
                <a:moveTo>
                  <a:pt x="0" y="510"/>
                </a:moveTo>
                <a:cubicBezTo>
                  <a:pt x="0" y="228"/>
                  <a:pt x="229" y="0"/>
                  <a:pt x="511" y="0"/>
                </a:cubicBezTo>
                <a:cubicBezTo>
                  <a:pt x="792" y="0"/>
                  <a:pt x="1021" y="228"/>
                  <a:pt x="1021" y="510"/>
                </a:cubicBezTo>
                <a:cubicBezTo>
                  <a:pt x="1021" y="793"/>
                  <a:pt x="792" y="1021"/>
                  <a:pt x="511" y="1021"/>
                </a:cubicBezTo>
                <a:cubicBezTo>
                  <a:pt x="229" y="1021"/>
                  <a:pt x="0" y="793"/>
                  <a:pt x="0" y="510"/>
                </a:cubicBezTo>
                <a:close/>
              </a:path>
            </a:pathLst>
          </a:custGeom>
          <a:solidFill>
            <a:srgbClr val="ED1B4A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89" name="Полилиния 3769">
            <a:extLst>
              <a:ext uri="{FF2B5EF4-FFF2-40B4-BE49-F238E27FC236}">
                <a16:creationId xmlns:a16="http://schemas.microsoft.com/office/drawing/2014/main" id="{F9501FE5-CD8B-C242-8899-C6439029C089}"/>
              </a:ext>
            </a:extLst>
          </p:cNvPr>
          <p:cNvSpPr/>
          <p:nvPr/>
        </p:nvSpPr>
        <p:spPr>
          <a:xfrm>
            <a:off x="761480" y="2884680"/>
            <a:ext cx="367560" cy="367560"/>
          </a:xfrm>
          <a:custGeom>
            <a:avLst/>
            <a:gdLst/>
            <a:ahLst/>
            <a:cxnLst/>
            <a:rect l="0" t="0" r="r" b="b"/>
            <a:pathLst>
              <a:path w="1021" h="1021">
                <a:moveTo>
                  <a:pt x="0" y="510"/>
                </a:moveTo>
                <a:cubicBezTo>
                  <a:pt x="0" y="228"/>
                  <a:pt x="229" y="0"/>
                  <a:pt x="511" y="0"/>
                </a:cubicBezTo>
                <a:cubicBezTo>
                  <a:pt x="792" y="0"/>
                  <a:pt x="1021" y="228"/>
                  <a:pt x="1021" y="510"/>
                </a:cubicBezTo>
                <a:cubicBezTo>
                  <a:pt x="1021" y="793"/>
                  <a:pt x="792" y="1021"/>
                  <a:pt x="511" y="1021"/>
                </a:cubicBezTo>
                <a:cubicBezTo>
                  <a:pt x="229" y="1021"/>
                  <a:pt x="0" y="793"/>
                  <a:pt x="0" y="510"/>
                </a:cubicBez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90" name="Полилиния 3770">
            <a:extLst>
              <a:ext uri="{FF2B5EF4-FFF2-40B4-BE49-F238E27FC236}">
                <a16:creationId xmlns:a16="http://schemas.microsoft.com/office/drawing/2014/main" id="{3C5E4DBD-1456-0F03-F222-BE219D857259}"/>
              </a:ext>
            </a:extLst>
          </p:cNvPr>
          <p:cNvSpPr/>
          <p:nvPr/>
        </p:nvSpPr>
        <p:spPr>
          <a:xfrm>
            <a:off x="761480" y="3468600"/>
            <a:ext cx="367560" cy="367560"/>
          </a:xfrm>
          <a:custGeom>
            <a:avLst/>
            <a:gdLst/>
            <a:ahLst/>
            <a:cxnLst/>
            <a:rect l="0" t="0" r="r" b="b"/>
            <a:pathLst>
              <a:path w="1021" h="1021">
                <a:moveTo>
                  <a:pt x="0" y="511"/>
                </a:moveTo>
                <a:cubicBezTo>
                  <a:pt x="0" y="229"/>
                  <a:pt x="229" y="0"/>
                  <a:pt x="511" y="0"/>
                </a:cubicBezTo>
                <a:cubicBezTo>
                  <a:pt x="792" y="0"/>
                  <a:pt x="1021" y="229"/>
                  <a:pt x="1021" y="511"/>
                </a:cubicBezTo>
                <a:cubicBezTo>
                  <a:pt x="1021" y="793"/>
                  <a:pt x="792" y="1021"/>
                  <a:pt x="511" y="1021"/>
                </a:cubicBezTo>
                <a:cubicBezTo>
                  <a:pt x="229" y="1021"/>
                  <a:pt x="0" y="793"/>
                  <a:pt x="0" y="511"/>
                </a:cubicBez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91" name="Полилиния 3771">
            <a:extLst>
              <a:ext uri="{FF2B5EF4-FFF2-40B4-BE49-F238E27FC236}">
                <a16:creationId xmlns:a16="http://schemas.microsoft.com/office/drawing/2014/main" id="{52CC4318-293C-0DE8-979D-209593760544}"/>
              </a:ext>
            </a:extLst>
          </p:cNvPr>
          <p:cNvSpPr/>
          <p:nvPr/>
        </p:nvSpPr>
        <p:spPr>
          <a:xfrm>
            <a:off x="761480" y="4084200"/>
            <a:ext cx="367560" cy="367560"/>
          </a:xfrm>
          <a:custGeom>
            <a:avLst/>
            <a:gdLst/>
            <a:ahLst/>
            <a:cxnLst/>
            <a:rect l="0" t="0" r="r" b="b"/>
            <a:pathLst>
              <a:path w="1021" h="1021">
                <a:moveTo>
                  <a:pt x="0" y="511"/>
                </a:moveTo>
                <a:cubicBezTo>
                  <a:pt x="0" y="228"/>
                  <a:pt x="229" y="0"/>
                  <a:pt x="511" y="0"/>
                </a:cubicBezTo>
                <a:cubicBezTo>
                  <a:pt x="792" y="0"/>
                  <a:pt x="1021" y="228"/>
                  <a:pt x="1021" y="511"/>
                </a:cubicBezTo>
                <a:cubicBezTo>
                  <a:pt x="1021" y="793"/>
                  <a:pt x="792" y="1021"/>
                  <a:pt x="511" y="1021"/>
                </a:cubicBezTo>
                <a:cubicBezTo>
                  <a:pt x="229" y="1021"/>
                  <a:pt x="0" y="793"/>
                  <a:pt x="0" y="511"/>
                </a:cubicBez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92" name="Полилиния 3772">
            <a:extLst>
              <a:ext uri="{FF2B5EF4-FFF2-40B4-BE49-F238E27FC236}">
                <a16:creationId xmlns:a16="http://schemas.microsoft.com/office/drawing/2014/main" id="{D37EC365-F24F-C047-3A0C-763B339F46A7}"/>
              </a:ext>
            </a:extLst>
          </p:cNvPr>
          <p:cNvSpPr/>
          <p:nvPr/>
        </p:nvSpPr>
        <p:spPr>
          <a:xfrm>
            <a:off x="761480" y="4719600"/>
            <a:ext cx="367560" cy="367560"/>
          </a:xfrm>
          <a:custGeom>
            <a:avLst/>
            <a:gdLst/>
            <a:ahLst/>
            <a:cxnLst/>
            <a:rect l="0" t="0" r="r" b="b"/>
            <a:pathLst>
              <a:path w="1021" h="1021">
                <a:moveTo>
                  <a:pt x="0" y="510"/>
                </a:moveTo>
                <a:cubicBezTo>
                  <a:pt x="0" y="228"/>
                  <a:pt x="229" y="0"/>
                  <a:pt x="511" y="0"/>
                </a:cubicBezTo>
                <a:cubicBezTo>
                  <a:pt x="792" y="0"/>
                  <a:pt x="1021" y="228"/>
                  <a:pt x="1021" y="510"/>
                </a:cubicBezTo>
                <a:cubicBezTo>
                  <a:pt x="1021" y="793"/>
                  <a:pt x="792" y="1021"/>
                  <a:pt x="511" y="1021"/>
                </a:cubicBezTo>
                <a:cubicBezTo>
                  <a:pt x="229" y="1021"/>
                  <a:pt x="0" y="793"/>
                  <a:pt x="0" y="510"/>
                </a:cubicBezTo>
                <a:close/>
              </a:path>
            </a:pathLst>
          </a:custGeom>
          <a:solidFill>
            <a:srgbClr val="ED1B4A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93" name="Полилиния 3773">
            <a:extLst>
              <a:ext uri="{FF2B5EF4-FFF2-40B4-BE49-F238E27FC236}">
                <a16:creationId xmlns:a16="http://schemas.microsoft.com/office/drawing/2014/main" id="{EF7616DE-0C96-35E5-E1F9-E81624BA2EA4}"/>
              </a:ext>
            </a:extLst>
          </p:cNvPr>
          <p:cNvSpPr/>
          <p:nvPr/>
        </p:nvSpPr>
        <p:spPr>
          <a:xfrm>
            <a:off x="761480" y="5304960"/>
            <a:ext cx="367560" cy="367560"/>
          </a:xfrm>
          <a:custGeom>
            <a:avLst/>
            <a:gdLst/>
            <a:ahLst/>
            <a:cxnLst/>
            <a:rect l="0" t="0" r="r" b="b"/>
            <a:pathLst>
              <a:path w="1021" h="1021">
                <a:moveTo>
                  <a:pt x="0" y="511"/>
                </a:moveTo>
                <a:cubicBezTo>
                  <a:pt x="0" y="229"/>
                  <a:pt x="229" y="0"/>
                  <a:pt x="511" y="0"/>
                </a:cubicBezTo>
                <a:cubicBezTo>
                  <a:pt x="792" y="0"/>
                  <a:pt x="1021" y="229"/>
                  <a:pt x="1021" y="511"/>
                </a:cubicBezTo>
                <a:cubicBezTo>
                  <a:pt x="1021" y="793"/>
                  <a:pt x="792" y="1021"/>
                  <a:pt x="511" y="1021"/>
                </a:cubicBezTo>
                <a:cubicBezTo>
                  <a:pt x="229" y="1021"/>
                  <a:pt x="0" y="793"/>
                  <a:pt x="0" y="511"/>
                </a:cubicBez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94" name="Полилиния 3774">
            <a:extLst>
              <a:ext uri="{FF2B5EF4-FFF2-40B4-BE49-F238E27FC236}">
                <a16:creationId xmlns:a16="http://schemas.microsoft.com/office/drawing/2014/main" id="{0FD1D826-077F-31B5-315F-5C4B69B4EADE}"/>
              </a:ext>
            </a:extLst>
          </p:cNvPr>
          <p:cNvSpPr/>
          <p:nvPr/>
        </p:nvSpPr>
        <p:spPr>
          <a:xfrm>
            <a:off x="761480" y="5897880"/>
            <a:ext cx="367560" cy="367920"/>
          </a:xfrm>
          <a:custGeom>
            <a:avLst/>
            <a:gdLst/>
            <a:ahLst/>
            <a:cxnLst/>
            <a:rect l="0" t="0" r="r" b="b"/>
            <a:pathLst>
              <a:path w="1021" h="1022">
                <a:moveTo>
                  <a:pt x="0" y="512"/>
                </a:moveTo>
                <a:cubicBezTo>
                  <a:pt x="0" y="229"/>
                  <a:pt x="229" y="0"/>
                  <a:pt x="511" y="0"/>
                </a:cubicBezTo>
                <a:cubicBezTo>
                  <a:pt x="792" y="0"/>
                  <a:pt x="1021" y="229"/>
                  <a:pt x="1021" y="512"/>
                </a:cubicBezTo>
                <a:cubicBezTo>
                  <a:pt x="1021" y="793"/>
                  <a:pt x="792" y="1022"/>
                  <a:pt x="511" y="1022"/>
                </a:cubicBezTo>
                <a:cubicBezTo>
                  <a:pt x="229" y="1022"/>
                  <a:pt x="0" y="793"/>
                  <a:pt x="0" y="512"/>
                </a:cubicBezTo>
                <a:close/>
              </a:path>
            </a:pathLst>
          </a:custGeom>
          <a:solidFill>
            <a:srgbClr val="ED1B4A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B17F77-392F-D30D-5C94-3499C729861B}"/>
              </a:ext>
            </a:extLst>
          </p:cNvPr>
          <p:cNvSpPr txBox="1"/>
          <p:nvPr/>
        </p:nvSpPr>
        <p:spPr>
          <a:xfrm>
            <a:off x="6426080" y="6222600"/>
            <a:ext cx="1215360" cy="209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1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организации</a:t>
            </a:r>
            <a:endParaRPr lang="ru-RU" sz="1410" b="0" strike="noStrike" spc="-1">
              <a:solidFill>
                <a:srgbClr val="000000"/>
              </a:solidFill>
              <a:latin typeface="DejaVu Serif"/>
            </a:endParaRPr>
          </a:p>
        </p:txBody>
      </p:sp>
      <p:pic>
        <p:nvPicPr>
          <p:cNvPr id="47" name="Рисунок 4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432" y="5774080"/>
            <a:ext cx="1015440" cy="8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799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494EA3A4-E443-AA5D-CBC9-AECF413CF4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10DD256A-F34A-9523-1651-F7239798AE65}"/>
              </a:ext>
            </a:extLst>
          </p:cNvPr>
          <p:cNvSpPr/>
          <p:nvPr/>
        </p:nvSpPr>
        <p:spPr>
          <a:xfrm>
            <a:off x="335040" y="4778560"/>
            <a:ext cx="11521920" cy="127128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965FC-E66A-A13A-753E-92981BF7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040" y="365125"/>
            <a:ext cx="11521920" cy="1080000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Изменения подраздела</a:t>
            </a:r>
            <a:b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«Основные сведения»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CDBA89-7B11-63A3-8C4A-CD4B787858A1}"/>
              </a:ext>
            </a:extLst>
          </p:cNvPr>
          <p:cNvSpPr txBox="1"/>
          <p:nvPr/>
        </p:nvSpPr>
        <p:spPr>
          <a:xfrm>
            <a:off x="1932300" y="3779020"/>
            <a:ext cx="315252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Лицензия на осуществление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BA2C6E-C427-420F-9651-A38B6B4CD48D}"/>
              </a:ext>
            </a:extLst>
          </p:cNvPr>
          <p:cNvSpPr txBox="1"/>
          <p:nvPr/>
        </p:nvSpPr>
        <p:spPr>
          <a:xfrm>
            <a:off x="1932300" y="4023100"/>
            <a:ext cx="347688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образовательной деятельности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6" name="Полилиния 4219">
            <a:extLst>
              <a:ext uri="{FF2B5EF4-FFF2-40B4-BE49-F238E27FC236}">
                <a16:creationId xmlns:a16="http://schemas.microsoft.com/office/drawing/2014/main" id="{840ECEC1-9BB4-58F8-D02C-46CA8C32EA57}"/>
              </a:ext>
            </a:extLst>
          </p:cNvPr>
          <p:cNvSpPr/>
          <p:nvPr/>
        </p:nvSpPr>
        <p:spPr>
          <a:xfrm>
            <a:off x="941580" y="3818620"/>
            <a:ext cx="567000" cy="449640"/>
          </a:xfrm>
          <a:custGeom>
            <a:avLst/>
            <a:gdLst/>
            <a:ahLst/>
            <a:cxnLst/>
            <a:rect l="0" t="0" r="r" b="b"/>
            <a:pathLst>
              <a:path w="1575" h="1249">
                <a:moveTo>
                  <a:pt x="0" y="699"/>
                </a:moveTo>
                <a:lnTo>
                  <a:pt x="115" y="551"/>
                </a:lnTo>
                <a:lnTo>
                  <a:pt x="653" y="968"/>
                </a:lnTo>
                <a:lnTo>
                  <a:pt x="1404" y="0"/>
                </a:lnTo>
                <a:lnTo>
                  <a:pt x="1575" y="134"/>
                </a:lnTo>
                <a:lnTo>
                  <a:pt x="711" y="1249"/>
                </a:lnTo>
                <a:lnTo>
                  <a:pt x="0" y="699"/>
                </a:ln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8FF58F-CDE0-DEAF-6E86-C256210FF794}"/>
              </a:ext>
            </a:extLst>
          </p:cNvPr>
          <p:cNvSpPr txBox="1"/>
          <p:nvPr/>
        </p:nvSpPr>
        <p:spPr>
          <a:xfrm>
            <a:off x="1932300" y="4266460"/>
            <a:ext cx="298764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(либо выписка из реестра).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B6B4AC-1601-CF27-A0E2-222DBB5B1DDA}"/>
              </a:ext>
            </a:extLst>
          </p:cNvPr>
          <p:cNvSpPr txBox="1"/>
          <p:nvPr/>
        </p:nvSpPr>
        <p:spPr>
          <a:xfrm>
            <a:off x="1932300" y="4828420"/>
            <a:ext cx="336276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Информация о наличии или об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955374-AB9A-1AD1-6526-FEF4705DB874}"/>
              </a:ext>
            </a:extLst>
          </p:cNvPr>
          <p:cNvSpPr txBox="1"/>
          <p:nvPr/>
        </p:nvSpPr>
        <p:spPr>
          <a:xfrm>
            <a:off x="1932300" y="5072500"/>
            <a:ext cx="317520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отсутствии государственной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4D7DCB-5042-6C2D-D69E-49606A7A6FF2}"/>
              </a:ext>
            </a:extLst>
          </p:cNvPr>
          <p:cNvSpPr txBox="1"/>
          <p:nvPr/>
        </p:nvSpPr>
        <p:spPr>
          <a:xfrm>
            <a:off x="1932300" y="5315860"/>
            <a:ext cx="351972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аккредитации образовательной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B779F2-8F04-B98C-5542-FCC235608885}"/>
              </a:ext>
            </a:extLst>
          </p:cNvPr>
          <p:cNvSpPr txBox="1"/>
          <p:nvPr/>
        </p:nvSpPr>
        <p:spPr>
          <a:xfrm>
            <a:off x="1932300" y="5560300"/>
            <a:ext cx="339912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деятельности по реализуемым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44205D-60D1-8333-73DA-FA5E1A11002A}"/>
              </a:ext>
            </a:extLst>
          </p:cNvPr>
          <p:cNvSpPr txBox="1"/>
          <p:nvPr/>
        </p:nvSpPr>
        <p:spPr>
          <a:xfrm>
            <a:off x="1932300" y="5804020"/>
            <a:ext cx="343116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>
                <a:solidFill>
                  <a:srgbClr val="000000"/>
                </a:solidFill>
                <a:latin typeface="Gotham Pro"/>
                <a:ea typeface="Gotham Pro"/>
              </a:rPr>
              <a:t>образовательным программам. </a:t>
            </a:r>
            <a:endParaRPr lang="ru-RU" sz="16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3" name="Полилиния 4226">
            <a:extLst>
              <a:ext uri="{FF2B5EF4-FFF2-40B4-BE49-F238E27FC236}">
                <a16:creationId xmlns:a16="http://schemas.microsoft.com/office/drawing/2014/main" id="{49EE86F1-65EF-E485-506A-C435E6676228}"/>
              </a:ext>
            </a:extLst>
          </p:cNvPr>
          <p:cNvSpPr/>
          <p:nvPr/>
        </p:nvSpPr>
        <p:spPr>
          <a:xfrm>
            <a:off x="5645340" y="4135510"/>
            <a:ext cx="1376280" cy="173880"/>
          </a:xfrm>
          <a:custGeom>
            <a:avLst/>
            <a:gdLst/>
            <a:ahLst/>
            <a:cxnLst/>
            <a:rect l="0" t="0" r="r" b="b"/>
            <a:pathLst>
              <a:path w="3823" h="483">
                <a:moveTo>
                  <a:pt x="3823" y="161"/>
                </a:moveTo>
                <a:lnTo>
                  <a:pt x="402" y="161"/>
                </a:lnTo>
                <a:lnTo>
                  <a:pt x="402" y="321"/>
                </a:lnTo>
                <a:lnTo>
                  <a:pt x="3823" y="321"/>
                </a:lnTo>
                <a:lnTo>
                  <a:pt x="3823" y="161"/>
                </a:lnTo>
                <a:moveTo>
                  <a:pt x="483" y="0"/>
                </a:moveTo>
                <a:lnTo>
                  <a:pt x="0" y="241"/>
                </a:lnTo>
                <a:lnTo>
                  <a:pt x="483" y="483"/>
                </a:lnTo>
                <a:lnTo>
                  <a:pt x="483" y="0"/>
                </a:ln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4" name="Полилиния 4227">
            <a:extLst>
              <a:ext uri="{FF2B5EF4-FFF2-40B4-BE49-F238E27FC236}">
                <a16:creationId xmlns:a16="http://schemas.microsoft.com/office/drawing/2014/main" id="{9B7E3431-1AAB-99AD-860D-114E290959FC}"/>
              </a:ext>
            </a:extLst>
          </p:cNvPr>
          <p:cNvSpPr/>
          <p:nvPr/>
        </p:nvSpPr>
        <p:spPr>
          <a:xfrm>
            <a:off x="941580" y="5157140"/>
            <a:ext cx="567000" cy="449640"/>
          </a:xfrm>
          <a:custGeom>
            <a:avLst/>
            <a:gdLst/>
            <a:ahLst/>
            <a:cxnLst/>
            <a:rect l="0" t="0" r="r" b="b"/>
            <a:pathLst>
              <a:path w="1575" h="1249">
                <a:moveTo>
                  <a:pt x="0" y="698"/>
                </a:moveTo>
                <a:lnTo>
                  <a:pt x="115" y="550"/>
                </a:lnTo>
                <a:lnTo>
                  <a:pt x="653" y="968"/>
                </a:lnTo>
                <a:lnTo>
                  <a:pt x="1404" y="0"/>
                </a:lnTo>
                <a:lnTo>
                  <a:pt x="1575" y="133"/>
                </a:lnTo>
                <a:lnTo>
                  <a:pt x="711" y="1249"/>
                </a:lnTo>
                <a:lnTo>
                  <a:pt x="0" y="698"/>
                </a:ln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DC1264-FC67-A750-6117-50B5D21B8792}"/>
              </a:ext>
            </a:extLst>
          </p:cNvPr>
          <p:cNvSpPr txBox="1"/>
          <p:nvPr/>
        </p:nvSpPr>
        <p:spPr>
          <a:xfrm>
            <a:off x="8042790" y="4034080"/>
            <a:ext cx="200484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«Документы»</a:t>
            </a:r>
            <a:endParaRPr lang="ru-RU" sz="20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6" name="Полилиния 4229">
            <a:extLst>
              <a:ext uri="{FF2B5EF4-FFF2-40B4-BE49-F238E27FC236}">
                <a16:creationId xmlns:a16="http://schemas.microsoft.com/office/drawing/2014/main" id="{85F9E59B-17DE-CED8-3384-7874E2CC5214}"/>
              </a:ext>
            </a:extLst>
          </p:cNvPr>
          <p:cNvSpPr/>
          <p:nvPr/>
        </p:nvSpPr>
        <p:spPr>
          <a:xfrm>
            <a:off x="5694480" y="5327080"/>
            <a:ext cx="1376280" cy="174240"/>
          </a:xfrm>
          <a:custGeom>
            <a:avLst/>
            <a:gdLst/>
            <a:ahLst/>
            <a:cxnLst/>
            <a:rect l="0" t="0" r="r" b="b"/>
            <a:pathLst>
              <a:path w="3823" h="484">
                <a:moveTo>
                  <a:pt x="3823" y="161"/>
                </a:moveTo>
                <a:lnTo>
                  <a:pt x="403" y="161"/>
                </a:lnTo>
                <a:lnTo>
                  <a:pt x="403" y="322"/>
                </a:lnTo>
                <a:lnTo>
                  <a:pt x="3823" y="322"/>
                </a:lnTo>
                <a:lnTo>
                  <a:pt x="3823" y="161"/>
                </a:lnTo>
                <a:moveTo>
                  <a:pt x="483" y="0"/>
                </a:moveTo>
                <a:lnTo>
                  <a:pt x="0" y="242"/>
                </a:lnTo>
                <a:lnTo>
                  <a:pt x="483" y="484"/>
                </a:lnTo>
                <a:lnTo>
                  <a:pt x="483" y="0"/>
                </a:ln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74227A-1731-2679-55DC-BADD57DC4BD3}"/>
              </a:ext>
            </a:extLst>
          </p:cNvPr>
          <p:cNvSpPr txBox="1"/>
          <p:nvPr/>
        </p:nvSpPr>
        <p:spPr>
          <a:xfrm>
            <a:off x="8061260" y="5255020"/>
            <a:ext cx="226224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«Образование»</a:t>
            </a:r>
            <a:endParaRPr lang="ru-RU" sz="20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C636C5D7-0C2F-04F6-EDE5-6BE65E72F788}"/>
              </a:ext>
            </a:extLst>
          </p:cNvPr>
          <p:cNvSpPr/>
          <p:nvPr/>
        </p:nvSpPr>
        <p:spPr>
          <a:xfrm>
            <a:off x="335040" y="2146300"/>
            <a:ext cx="11521920" cy="127128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38B51B-C3FB-4826-1850-C21DD30920E1}"/>
              </a:ext>
            </a:extLst>
          </p:cNvPr>
          <p:cNvSpPr txBox="1"/>
          <p:nvPr/>
        </p:nvSpPr>
        <p:spPr>
          <a:xfrm>
            <a:off x="1955720" y="2550055"/>
            <a:ext cx="261288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Сведения о филиалах и </a:t>
            </a:r>
            <a:endParaRPr lang="ru-RU" sz="16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C7DA26-7AC4-1566-6F1F-ABDE2B6A747F}"/>
              </a:ext>
            </a:extLst>
          </p:cNvPr>
          <p:cNvSpPr txBox="1"/>
          <p:nvPr/>
        </p:nvSpPr>
        <p:spPr>
          <a:xfrm>
            <a:off x="2010060" y="2806105"/>
            <a:ext cx="221364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представительствах</a:t>
            </a:r>
            <a:endParaRPr lang="ru-RU" sz="16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41E2ED-1C1E-CDB9-894F-50BDB0855DFC}"/>
              </a:ext>
            </a:extLst>
          </p:cNvPr>
          <p:cNvSpPr txBox="1"/>
          <p:nvPr/>
        </p:nvSpPr>
        <p:spPr>
          <a:xfrm>
            <a:off x="7847820" y="2338300"/>
            <a:ext cx="320256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>
                <a:solidFill>
                  <a:srgbClr val="000000"/>
                </a:solidFill>
                <a:latin typeface="Gotham Pro"/>
                <a:ea typeface="Gotham Pro"/>
              </a:rPr>
              <a:t>«Структура и органы </a:t>
            </a:r>
            <a:endParaRPr lang="ru-RU" sz="20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BFFE8B-9371-2815-BA31-FAE02FFC8306}"/>
              </a:ext>
            </a:extLst>
          </p:cNvPr>
          <p:cNvSpPr txBox="1"/>
          <p:nvPr/>
        </p:nvSpPr>
        <p:spPr>
          <a:xfrm>
            <a:off x="7847820" y="2642860"/>
            <a:ext cx="447228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>
                <a:solidFill>
                  <a:srgbClr val="000000"/>
                </a:solidFill>
                <a:latin typeface="Gotham Pro"/>
                <a:ea typeface="Gotham Pro"/>
              </a:rPr>
              <a:t>управления образовательной </a:t>
            </a:r>
            <a:endParaRPr lang="ru-RU" sz="20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2" name="Полилиния 4235">
            <a:extLst>
              <a:ext uri="{FF2B5EF4-FFF2-40B4-BE49-F238E27FC236}">
                <a16:creationId xmlns:a16="http://schemas.microsoft.com/office/drawing/2014/main" id="{0003AE29-BE6B-90E5-BE3B-26B1735D732B}"/>
              </a:ext>
            </a:extLst>
          </p:cNvPr>
          <p:cNvSpPr/>
          <p:nvPr/>
        </p:nvSpPr>
        <p:spPr>
          <a:xfrm>
            <a:off x="5743620" y="2757880"/>
            <a:ext cx="1278000" cy="174240"/>
          </a:xfrm>
          <a:custGeom>
            <a:avLst/>
            <a:gdLst/>
            <a:ahLst/>
            <a:cxnLst/>
            <a:rect l="0" t="0" r="r" b="b"/>
            <a:pathLst>
              <a:path w="3550" h="484">
                <a:moveTo>
                  <a:pt x="0" y="162"/>
                </a:moveTo>
                <a:lnTo>
                  <a:pt x="3148" y="162"/>
                </a:lnTo>
                <a:lnTo>
                  <a:pt x="3148" y="323"/>
                </a:lnTo>
                <a:lnTo>
                  <a:pt x="0" y="323"/>
                </a:lnTo>
                <a:lnTo>
                  <a:pt x="0" y="162"/>
                </a:lnTo>
                <a:moveTo>
                  <a:pt x="3068" y="0"/>
                </a:moveTo>
                <a:lnTo>
                  <a:pt x="3550" y="242"/>
                </a:lnTo>
                <a:lnTo>
                  <a:pt x="3068" y="484"/>
                </a:lnTo>
                <a:lnTo>
                  <a:pt x="3068" y="0"/>
                </a:lnTo>
                <a:close/>
              </a:path>
            </a:pathLst>
          </a:custGeom>
          <a:solidFill>
            <a:srgbClr val="ED1B4A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3" name="Полилиния 4236">
            <a:extLst>
              <a:ext uri="{FF2B5EF4-FFF2-40B4-BE49-F238E27FC236}">
                <a16:creationId xmlns:a16="http://schemas.microsoft.com/office/drawing/2014/main" id="{3FC51933-2103-B420-490C-AB5C4506519D}"/>
              </a:ext>
            </a:extLst>
          </p:cNvPr>
          <p:cNvSpPr/>
          <p:nvPr/>
        </p:nvSpPr>
        <p:spPr>
          <a:xfrm>
            <a:off x="987140" y="2597665"/>
            <a:ext cx="417240" cy="416880"/>
          </a:xfrm>
          <a:custGeom>
            <a:avLst/>
            <a:gdLst/>
            <a:ahLst/>
            <a:cxnLst/>
            <a:rect l="0" t="0" r="r" b="b"/>
            <a:pathLst>
              <a:path w="1159" h="1158">
                <a:moveTo>
                  <a:pt x="0" y="145"/>
                </a:moveTo>
                <a:lnTo>
                  <a:pt x="146" y="0"/>
                </a:lnTo>
                <a:lnTo>
                  <a:pt x="579" y="433"/>
                </a:lnTo>
                <a:lnTo>
                  <a:pt x="1013" y="0"/>
                </a:lnTo>
                <a:lnTo>
                  <a:pt x="1159" y="145"/>
                </a:lnTo>
                <a:lnTo>
                  <a:pt x="724" y="578"/>
                </a:lnTo>
                <a:lnTo>
                  <a:pt x="1159" y="1011"/>
                </a:lnTo>
                <a:lnTo>
                  <a:pt x="1013" y="1158"/>
                </a:lnTo>
                <a:lnTo>
                  <a:pt x="579" y="723"/>
                </a:lnTo>
                <a:lnTo>
                  <a:pt x="146" y="1158"/>
                </a:lnTo>
                <a:lnTo>
                  <a:pt x="0" y="1011"/>
                </a:lnTo>
                <a:lnTo>
                  <a:pt x="433" y="578"/>
                </a:lnTo>
                <a:lnTo>
                  <a:pt x="0" y="145"/>
                </a:lnTo>
                <a:close/>
              </a:path>
            </a:pathLst>
          </a:custGeom>
          <a:solidFill>
            <a:srgbClr val="ED1B4A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651EA2A-C02E-6C69-D4EE-4E35020673DC}"/>
              </a:ext>
            </a:extLst>
          </p:cNvPr>
          <p:cNvSpPr txBox="1"/>
          <p:nvPr/>
        </p:nvSpPr>
        <p:spPr>
          <a:xfrm>
            <a:off x="7847820" y="2948140"/>
            <a:ext cx="221976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>
                <a:solidFill>
                  <a:srgbClr val="000000"/>
                </a:solidFill>
                <a:latin typeface="Gotham Pro"/>
                <a:ea typeface="Gotham Pro"/>
              </a:rPr>
              <a:t>организацией»</a:t>
            </a:r>
            <a:endParaRPr lang="ru-RU" sz="2000" b="0" strike="noStrike" spc="-1">
              <a:solidFill>
                <a:srgbClr val="000000"/>
              </a:solidFill>
              <a:latin typeface="DejaVu Serif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432" y="5774080"/>
            <a:ext cx="1015440" cy="8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812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2DA5ECC1-9409-D324-ECE8-2C9ADAD72C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965FC-E66A-A13A-753E-92981BF7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040" y="365124"/>
            <a:ext cx="11521920" cy="1527175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Изменения подраздела</a:t>
            </a:r>
            <a:b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«Структура и органы управления образовательной организацией»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FB3658-E0B1-5BDE-14EB-A720BF65AFFC}"/>
              </a:ext>
            </a:extLst>
          </p:cNvPr>
          <p:cNvSpPr txBox="1"/>
          <p:nvPr/>
        </p:nvSpPr>
        <p:spPr>
          <a:xfrm>
            <a:off x="2157480" y="2768760"/>
            <a:ext cx="261288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Сведения о филиалах и </a:t>
            </a:r>
            <a:endParaRPr lang="ru-RU" sz="16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5" name="Полилиния 4633">
            <a:extLst>
              <a:ext uri="{FF2B5EF4-FFF2-40B4-BE49-F238E27FC236}">
                <a16:creationId xmlns:a16="http://schemas.microsoft.com/office/drawing/2014/main" id="{6D0DA02A-20FB-1FFE-1083-DB3EDCF4AB53}"/>
              </a:ext>
            </a:extLst>
          </p:cNvPr>
          <p:cNvSpPr/>
          <p:nvPr/>
        </p:nvSpPr>
        <p:spPr>
          <a:xfrm>
            <a:off x="1166760" y="2808360"/>
            <a:ext cx="567000" cy="449640"/>
          </a:xfrm>
          <a:custGeom>
            <a:avLst/>
            <a:gdLst/>
            <a:ahLst/>
            <a:cxnLst/>
            <a:rect l="0" t="0" r="r" b="b"/>
            <a:pathLst>
              <a:path w="1575" h="1249">
                <a:moveTo>
                  <a:pt x="0" y="698"/>
                </a:moveTo>
                <a:lnTo>
                  <a:pt x="114" y="551"/>
                </a:lnTo>
                <a:lnTo>
                  <a:pt x="652" y="969"/>
                </a:lnTo>
                <a:lnTo>
                  <a:pt x="1404" y="0"/>
                </a:lnTo>
                <a:lnTo>
                  <a:pt x="1575" y="133"/>
                </a:lnTo>
                <a:lnTo>
                  <a:pt x="710" y="1249"/>
                </a:lnTo>
                <a:lnTo>
                  <a:pt x="0" y="698"/>
                </a:ln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058535-7861-3698-966E-18AAA8D8773C}"/>
              </a:ext>
            </a:extLst>
          </p:cNvPr>
          <p:cNvSpPr txBox="1"/>
          <p:nvPr/>
        </p:nvSpPr>
        <p:spPr>
          <a:xfrm>
            <a:off x="2157480" y="3012120"/>
            <a:ext cx="2213640" cy="23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600" b="0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представительствах</a:t>
            </a:r>
            <a:endParaRPr lang="ru-RU" sz="1600" b="0" strike="noStrike" spc="-1" dirty="0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7" name="Полилиния 4635">
            <a:extLst>
              <a:ext uri="{FF2B5EF4-FFF2-40B4-BE49-F238E27FC236}">
                <a16:creationId xmlns:a16="http://schemas.microsoft.com/office/drawing/2014/main" id="{37E1BF80-5E21-F8DD-86CD-C1E65394E56B}"/>
              </a:ext>
            </a:extLst>
          </p:cNvPr>
          <p:cNvSpPr/>
          <p:nvPr/>
        </p:nvSpPr>
        <p:spPr>
          <a:xfrm>
            <a:off x="5451370" y="2940600"/>
            <a:ext cx="1376280" cy="174240"/>
          </a:xfrm>
          <a:custGeom>
            <a:avLst/>
            <a:gdLst/>
            <a:ahLst/>
            <a:cxnLst/>
            <a:rect l="0" t="0" r="r" b="b"/>
            <a:pathLst>
              <a:path w="3823" h="484">
                <a:moveTo>
                  <a:pt x="3823" y="162"/>
                </a:moveTo>
                <a:lnTo>
                  <a:pt x="402" y="162"/>
                </a:lnTo>
                <a:lnTo>
                  <a:pt x="402" y="323"/>
                </a:lnTo>
                <a:lnTo>
                  <a:pt x="3823" y="323"/>
                </a:lnTo>
                <a:lnTo>
                  <a:pt x="3823" y="162"/>
                </a:lnTo>
                <a:moveTo>
                  <a:pt x="483" y="0"/>
                </a:moveTo>
                <a:lnTo>
                  <a:pt x="0" y="242"/>
                </a:lnTo>
                <a:lnTo>
                  <a:pt x="483" y="484"/>
                </a:lnTo>
                <a:lnTo>
                  <a:pt x="483" y="0"/>
                </a:lnTo>
                <a:close/>
              </a:path>
            </a:pathLst>
          </a:custGeom>
          <a:solidFill>
            <a:srgbClr val="548235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DejaVu Serif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1C22246-54ED-7418-897B-DF46F7360D56}"/>
              </a:ext>
            </a:extLst>
          </p:cNvPr>
          <p:cNvSpPr txBox="1"/>
          <p:nvPr/>
        </p:nvSpPr>
        <p:spPr>
          <a:xfrm>
            <a:off x="7907900" y="2818920"/>
            <a:ext cx="3254400" cy="29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1" strike="noStrike" spc="-1" dirty="0">
                <a:solidFill>
                  <a:srgbClr val="000000"/>
                </a:solidFill>
                <a:latin typeface="Gotham Pro"/>
                <a:ea typeface="Gotham Pro"/>
              </a:rPr>
              <a:t>«Основные сведения»</a:t>
            </a:r>
            <a:endParaRPr lang="ru-RU" sz="2000" strike="noStrike" spc="-1" dirty="0">
              <a:solidFill>
                <a:srgbClr val="000000"/>
              </a:solidFill>
              <a:latin typeface="DejaVu Serif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432" y="5774080"/>
            <a:ext cx="1015440" cy="8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7665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1250</TotalTime>
  <Words>1155</Words>
  <Application>Microsoft Office PowerPoint</Application>
  <PresentationFormat>Широкоэкранный</PresentationFormat>
  <Paragraphs>251</Paragraphs>
  <Slides>15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Arial Black</vt:lpstr>
      <vt:lpstr>Calibri</vt:lpstr>
      <vt:lpstr>Calibri Light</vt:lpstr>
      <vt:lpstr>DejaVu Serif</vt:lpstr>
      <vt:lpstr>Gotham Pro</vt:lpstr>
      <vt:lpstr>Times New Roman</vt:lpstr>
      <vt:lpstr>Wingdings</vt:lpstr>
      <vt:lpstr>Тема Office</vt:lpstr>
      <vt:lpstr>Презентация PowerPoint</vt:lpstr>
      <vt:lpstr>Нормативно-правовые акты регламентирующие структуру сайта образовательной организации</vt:lpstr>
      <vt:lpstr>Нормативно-правовые акты регламентирующие структуру сайта образовательной организации</vt:lpstr>
      <vt:lpstr>Нормативно-правовые акты регламентирующие структуру сайта образовательной организации</vt:lpstr>
      <vt:lpstr>Нормативно-правовые акты регламентирующие структуру сайта образовательной организации</vt:lpstr>
      <vt:lpstr>Изменения в структуре раздела «Сведения об образовательной организации»</vt:lpstr>
      <vt:lpstr>Изменения в структуре раздела «Сведения об образовательной организации»</vt:lpstr>
      <vt:lpstr>Изменения подраздела «Основные сведения»</vt:lpstr>
      <vt:lpstr>Изменения подраздела «Структура и органы управления образовательной организацией»</vt:lpstr>
      <vt:lpstr>Изменения подраздела «Образование»</vt:lpstr>
      <vt:lpstr>Изменения подраздела «Образование»</vt:lpstr>
      <vt:lpstr>Изменения подраздела «Образовательные стандарты и требования»</vt:lpstr>
      <vt:lpstr>Изменения подраздела «Материально-техническое обеспечение и оснащенность образовательного процесса»</vt:lpstr>
      <vt:lpstr>Изменения подраздела «Стипендии и меры поддержки обучающихся»</vt:lpstr>
      <vt:lpstr>Изменения подраздела «Международное сотрудничество»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 Михалин</dc:creator>
  <cp:lastModifiedBy>НОК</cp:lastModifiedBy>
  <cp:revision>27</cp:revision>
  <dcterms:created xsi:type="dcterms:W3CDTF">2021-09-03T08:38:01Z</dcterms:created>
  <dcterms:modified xsi:type="dcterms:W3CDTF">2024-10-17T13:01:05Z</dcterms:modified>
</cp:coreProperties>
</file>