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72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3EC5E80-4136-4E06-A5D3-0A1DB09AC85B}" type="datetimeFigureOut">
              <a:rPr lang="ru-RU"/>
              <a:t>18.10.2024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1324BA6-CAB3-4508-A300-46EFCA827B41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base=RZB&amp;n=384894&amp;dst=100033" TargetMode="External"/><Relationship Id="rId2" Type="http://schemas.openxmlformats.org/officeDocument/2006/relationships/hyperlink" Target="https://login.consultant.ru/link/?req=doc&amp;base=RZB&amp;n=470336&amp;dst=81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ogin.consultant.ru/link/?req=doc&amp;base=RZB&amp;n=384894&amp;dst=10003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862103" y="-29643"/>
            <a:ext cx="10418433" cy="95410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Особенности формирования библиотечного фонда профессиональной образовательной организации</a:t>
            </a:r>
            <a:endParaRPr lang="ru-RU" sz="2800" dirty="0"/>
          </a:p>
        </p:txBody>
      </p:sp>
      <p:sp>
        <p:nvSpPr>
          <p:cNvPr id="74" name="Скругленный прямоугольник 4"/>
          <p:cNvSpPr/>
          <p:nvPr/>
        </p:nvSpPr>
        <p:spPr bwMode="auto">
          <a:xfrm>
            <a:off x="7208406" y="1991891"/>
            <a:ext cx="2501649" cy="518870"/>
          </a:xfrm>
          <a:prstGeom prst="rect">
            <a:avLst/>
          </a:prstGeom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22860" rIns="3429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495" y="1340768"/>
            <a:ext cx="578438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400" dirty="0" smtClean="0">
                <a:latin typeface="Arial" panose="020B0604020202020204" pitchFamily="34" charset="0"/>
              </a:rPr>
              <a:t>В </a:t>
            </a:r>
            <a:r>
              <a:rPr lang="ru-RU" sz="1400" dirty="0">
                <a:latin typeface="Arial" panose="020B0604020202020204" pitchFamily="34" charset="0"/>
              </a:rPr>
              <a:t>организациях, осуществляющих образовательную деятельность, в целях обеспечения реализации образовательных программ </a:t>
            </a:r>
            <a:r>
              <a:rPr lang="ru-RU" sz="1400" b="1" dirty="0">
                <a:latin typeface="Arial" panose="020B0604020202020204" pitchFamily="34" charset="0"/>
              </a:rPr>
              <a:t>формируются библиотеки</a:t>
            </a:r>
            <a:r>
              <a:rPr lang="ru-RU" sz="1400" dirty="0">
                <a:latin typeface="Arial" panose="020B0604020202020204" pitchFamily="34" charset="0"/>
              </a:rPr>
              <a:t>, в том числе цифровые (электронные) библиотеки, обеспечивающие доступ к профессиональным базам данных, информационным справочным и поисковым системам, а также иным информационным ресурсам. Библиотечный фонд должен быть укомплектован печатными и (или) электронными учебными изданиями (включая учебники и учебные пособия), методическими и периодическими изданиями по всем входящим в реализуемые основные образовательные программы учебным предметам, курсам, дисциплинам (модулям</a:t>
            </a:r>
            <a:r>
              <a:rPr lang="ru-RU" sz="1400" dirty="0" smtClean="0">
                <a:latin typeface="Arial" panose="020B0604020202020204" pitchFamily="34" charset="0"/>
              </a:rPr>
              <a:t>).</a:t>
            </a:r>
            <a:br>
              <a:rPr lang="ru-RU" sz="1400" dirty="0" smtClean="0">
                <a:latin typeface="Arial" panose="020B0604020202020204" pitchFamily="34" charset="0"/>
              </a:rPr>
            </a:br>
            <a:endParaRPr lang="ru-RU" sz="1400" dirty="0" smtClean="0">
              <a:latin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r>
              <a:rPr lang="ru-RU" sz="1400" b="1" dirty="0" smtClean="0">
                <a:latin typeface="Arial" panose="020B0604020202020204" pitchFamily="34" charset="0"/>
              </a:rPr>
              <a:t>Нормы </a:t>
            </a:r>
            <a:r>
              <a:rPr lang="ru-RU" sz="1400" b="1" dirty="0">
                <a:latin typeface="Arial" panose="020B0604020202020204" pitchFamily="34" charset="0"/>
              </a:rPr>
              <a:t>обеспеченности </a:t>
            </a:r>
            <a:r>
              <a:rPr lang="ru-RU" sz="1400" dirty="0">
                <a:latin typeface="Arial" panose="020B0604020202020204" pitchFamily="34" charset="0"/>
              </a:rPr>
              <a:t>образовательной деятельности учебными изданиями в расчете на одного обучающегося по основной образовательной программе устанавливаются </a:t>
            </a:r>
            <a:r>
              <a:rPr lang="ru-RU" sz="1400" b="1" dirty="0">
                <a:latin typeface="Arial" panose="020B0604020202020204" pitchFamily="34" charset="0"/>
              </a:rPr>
              <a:t>соответствующими </a:t>
            </a:r>
            <a:r>
              <a:rPr lang="ru-RU" sz="1400" b="1" dirty="0" smtClean="0">
                <a:latin typeface="Arial" panose="020B0604020202020204" pitchFamily="34" charset="0"/>
              </a:rPr>
              <a:t>ФГОС.</a:t>
            </a:r>
          </a:p>
          <a:p>
            <a:pPr marL="342900" indent="-342900" algn="just">
              <a:buAutoNum type="arabicPeriod"/>
            </a:pPr>
            <a:endParaRPr lang="ru-RU" sz="1400" b="1" dirty="0">
              <a:latin typeface="Arial" panose="020B0604020202020204" pitchFamily="34" charset="0"/>
            </a:endParaRPr>
          </a:p>
          <a:p>
            <a:pPr algn="just"/>
            <a:endParaRPr lang="ru-RU" sz="1400" b="1" dirty="0">
              <a:latin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endParaRPr lang="ru-RU" sz="1400" dirty="0"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26203" y="1309990"/>
            <a:ext cx="6096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Организации, осуществляющие образовательную деятельность по имеющим государственную аккредитацию образовательным программам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СПО,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реализуемым на базе основного общего образования при освоении учебных предметов, курсов, дисциплин (модулей) основного общего образования и (или) среднего общего образования используют:</a:t>
            </a: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1) учебники и разработанные в комплекте с ними учебные пособия из числа входящих в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федеральный перечень учебников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образования;</a:t>
            </a: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2) учебные пособия, выпущенные организациями, входящими в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перечень организаций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осуществляющих выпуск учебных пособий, которые могут дополнительно использоваться при реализации имеющих государственную аккредитацию образовательных программ начального общего, основного общего, среднего общего образования;</a:t>
            </a: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3) электронные образовательные ресурсы, входящие в федеральный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перечень электронных образовательных ресурсов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18454" y="911243"/>
            <a:ext cx="5078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Статья 18 Федерального закона №273-ФЗ: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360" y="188640"/>
            <a:ext cx="109452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Arial" panose="020B0604020202020204" pitchFamily="34" charset="0"/>
              </a:rPr>
              <a:t>При реализации профессиональных образовательных программ </a:t>
            </a:r>
            <a:r>
              <a:rPr lang="ru-RU" sz="1400" b="1" dirty="0">
                <a:latin typeface="Arial" panose="020B0604020202020204" pitchFamily="34" charset="0"/>
              </a:rPr>
              <a:t>используются учебные издания</a:t>
            </a:r>
            <a:r>
              <a:rPr lang="ru-RU" sz="1400" dirty="0">
                <a:latin typeface="Arial" panose="020B0604020202020204" pitchFamily="34" charset="0"/>
              </a:rPr>
              <a:t>, в том числе электронные, </a:t>
            </a:r>
            <a:r>
              <a:rPr lang="ru-RU" sz="1400" b="1" dirty="0">
                <a:latin typeface="Arial" panose="020B0604020202020204" pitchFamily="34" charset="0"/>
              </a:rPr>
              <a:t>определенные организацией</a:t>
            </a:r>
            <a:r>
              <a:rPr lang="ru-RU" sz="1400" dirty="0">
                <a:latin typeface="Arial" panose="020B0604020202020204" pitchFamily="34" charset="0"/>
              </a:rPr>
              <a:t>, осуществляющей образовательную деятельность, с учетом особенностей, предусмотренных </a:t>
            </a:r>
            <a:r>
              <a:rPr lang="ru-RU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частью 4 статьи 18 Федерального закона №273-ФЗ.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35360" y="1011385"/>
            <a:ext cx="59046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392C69"/>
                </a:solidFill>
                <a:latin typeface="Arial" panose="020B0604020202020204" pitchFamily="34" charset="0"/>
              </a:rPr>
              <a:t>Учебники</a:t>
            </a:r>
            <a:r>
              <a:rPr lang="ru-RU" sz="1400" dirty="0">
                <a:solidFill>
                  <a:srgbClr val="392C69"/>
                </a:solidFill>
                <a:latin typeface="Arial" panose="020B0604020202020204" pitchFamily="34" charset="0"/>
              </a:rPr>
              <a:t>, используемые по программам </a:t>
            </a:r>
            <a:r>
              <a:rPr lang="ru-RU" sz="1400" dirty="0" smtClean="0">
                <a:solidFill>
                  <a:srgbClr val="392C69"/>
                </a:solidFill>
                <a:latin typeface="Arial" panose="020B0604020202020204" pitchFamily="34" charset="0"/>
              </a:rPr>
              <a:t>СПО </a:t>
            </a:r>
            <a:r>
              <a:rPr lang="ru-RU" sz="1400" dirty="0">
                <a:solidFill>
                  <a:srgbClr val="392C69"/>
                </a:solidFill>
                <a:latin typeface="Arial" panose="020B0604020202020204" pitchFamily="34" charset="0"/>
              </a:rPr>
              <a:t>на день вступления в силу ФЗ от 26.05.2021 </a:t>
            </a:r>
            <a:r>
              <a:rPr lang="ru-RU" sz="1400" dirty="0" smtClean="0">
                <a:solidFill>
                  <a:srgbClr val="392C69"/>
                </a:solidFill>
                <a:latin typeface="Arial" panose="020B0604020202020204" pitchFamily="34" charset="0"/>
              </a:rPr>
              <a:t> №144-ФЗ </a:t>
            </a:r>
            <a:r>
              <a:rPr lang="ru-RU" sz="1400" dirty="0" smtClean="0">
                <a:solidFill>
                  <a:srgbClr val="0000FF"/>
                </a:solidFill>
                <a:latin typeface="Arial" panose="020B0604020202020204" pitchFamily="34" charset="0"/>
                <a:hlinkClick r:id="rId3"/>
              </a:rPr>
              <a:t>(01.09.2021)</a:t>
            </a:r>
            <a:r>
              <a:rPr lang="ru-RU" sz="1400" dirty="0" smtClean="0">
                <a:solidFill>
                  <a:srgbClr val="392C69"/>
                </a:solidFill>
                <a:latin typeface="Arial" panose="020B0604020202020204" pitchFamily="34" charset="0"/>
                <a:hlinkClick r:id="rId3"/>
              </a:rPr>
              <a:t>, </a:t>
            </a:r>
            <a:r>
              <a:rPr lang="ru-RU" sz="1400" dirty="0">
                <a:solidFill>
                  <a:srgbClr val="0000FF"/>
                </a:solidFill>
                <a:latin typeface="Arial" panose="020B0604020202020204" pitchFamily="34" charset="0"/>
                <a:hlinkClick r:id="rId4"/>
              </a:rPr>
              <a:t>допускаются</a:t>
            </a:r>
            <a:r>
              <a:rPr lang="ru-RU" sz="1400" dirty="0">
                <a:solidFill>
                  <a:srgbClr val="392C69"/>
                </a:solidFill>
                <a:latin typeface="Arial" panose="020B0604020202020204" pitchFamily="34" charset="0"/>
                <a:hlinkClick r:id="rId4"/>
              </a:rPr>
              <a:t> к использованию </a:t>
            </a:r>
            <a:r>
              <a:rPr lang="ru-RU" sz="1400" dirty="0">
                <a:solidFill>
                  <a:srgbClr val="FF0000"/>
                </a:solidFill>
                <a:latin typeface="Arial" panose="020B0604020202020204" pitchFamily="34" charset="0"/>
                <a:hlinkClick r:id="rId4"/>
              </a:rPr>
              <a:t>до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hlinkClick r:id="rId4"/>
              </a:rPr>
              <a:t>01.09.2025</a:t>
            </a:r>
            <a:endParaRPr lang="ru-RU" sz="1600" b="1" dirty="0">
              <a:solidFill>
                <a:srgbClr val="FF0000"/>
              </a:solidFill>
              <a:latin typeface="Arial" panose="020B0604020202020204" pitchFamily="34" charset="0"/>
              <a:hlinkClick r:id="rId4"/>
            </a:endParaRPr>
          </a:p>
        </p:txBody>
      </p:sp>
      <p:cxnSp>
        <p:nvCxnSpPr>
          <p:cNvPr id="12" name="Прямая со стрелкой 11"/>
          <p:cNvCxnSpPr>
            <a:endCxn id="10" idx="0"/>
          </p:cNvCxnSpPr>
          <p:nvPr/>
        </p:nvCxnSpPr>
        <p:spPr>
          <a:xfrm flipH="1">
            <a:off x="3287688" y="764704"/>
            <a:ext cx="216024" cy="246681"/>
          </a:xfrm>
          <a:prstGeom prst="straightConnector1">
            <a:avLst/>
          </a:prstGeom>
          <a:ln w="698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537781" y="821307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>
                <a:latin typeface="Arial" panose="020B0604020202020204" pitchFamily="34" charset="0"/>
              </a:rPr>
              <a:t>Соответствующий ФГОС </a:t>
            </a:r>
          </a:p>
          <a:p>
            <a:r>
              <a:rPr lang="ru-RU" sz="1600" b="1" dirty="0" smtClean="0">
                <a:latin typeface="Arial" panose="020B0604020202020204" pitchFamily="34" charset="0"/>
              </a:rPr>
              <a:t>Требования к условиям реализации </a:t>
            </a:r>
            <a:endParaRPr lang="ru-RU" sz="1600" dirty="0">
              <a:latin typeface="Arial" panose="020B0604020202020204" pitchFamily="34" charset="0"/>
            </a:endParaRPr>
          </a:p>
          <a:p>
            <a:pPr algn="ctr"/>
            <a:endParaRPr lang="ru-RU" b="1" dirty="0">
              <a:latin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6515545" y="2887820"/>
            <a:ext cx="6096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600" b="1" dirty="0" smtClean="0">
                <a:latin typeface="Arial" panose="020B0604020202020204" pitchFamily="34" charset="0"/>
              </a:rPr>
              <a:t>Примерное положение о формировании фонда библиотеки среднего специального учебного заведения</a:t>
            </a:r>
          </a:p>
          <a:p>
            <a:pPr algn="ctr"/>
            <a:r>
              <a:rPr lang="ru-RU" sz="1200" dirty="0" smtClean="0">
                <a:latin typeface="Arial" panose="020B0604020202020204" pitchFamily="34" charset="0"/>
              </a:rPr>
              <a:t>приказ Минобразования России от 21.11.2002 № </a:t>
            </a:r>
            <a:r>
              <a:rPr lang="ru-RU" sz="1200" dirty="0">
                <a:latin typeface="Arial" panose="020B0604020202020204" pitchFamily="34" charset="0"/>
              </a:rPr>
              <a:t>4066</a:t>
            </a:r>
          </a:p>
          <a:p>
            <a:pPr algn="ctr"/>
            <a:endParaRPr lang="ru-RU" b="1" dirty="0">
              <a:latin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6537781" y="1607143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>
                <a:latin typeface="Arial" panose="020B0604020202020204" pitchFamily="34" charset="0"/>
              </a:rPr>
              <a:t>Соответствующая примерная образовательная программа </a:t>
            </a:r>
            <a:r>
              <a:rPr lang="en-US" sz="1600" b="1" dirty="0" smtClean="0">
                <a:latin typeface="Arial" panose="020B0604020202020204" pitchFamily="34" charset="0"/>
              </a:rPr>
              <a:t>https</a:t>
            </a:r>
            <a:r>
              <a:rPr lang="en-US" sz="1600" b="1" dirty="0">
                <a:latin typeface="Arial" panose="020B0604020202020204" pitchFamily="34" charset="0"/>
              </a:rPr>
              <a:t>://reestrspo.firpo.ru/listview/FGOSRegister</a:t>
            </a:r>
            <a:endParaRPr lang="ru-RU" sz="1600" dirty="0">
              <a:latin typeface="Arial" panose="020B0604020202020204" pitchFamily="34" charset="0"/>
            </a:endParaRPr>
          </a:p>
          <a:p>
            <a:pPr algn="ctr"/>
            <a:endParaRPr lang="ru-RU" b="1" dirty="0">
              <a:latin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63850" y="4532422"/>
            <a:ext cx="556377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письма Минпросвещения РФ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"/>
              </a:rPr>
              <a:t> </a:t>
            </a:r>
            <a:r>
              <a:rPr lang="ru-RU" sz="1400" dirty="0">
                <a:latin typeface=""/>
              </a:rPr>
              <a:t>от </a:t>
            </a:r>
            <a:r>
              <a:rPr lang="ru-RU" sz="1400" dirty="0" smtClean="0">
                <a:latin typeface=""/>
              </a:rPr>
              <a:t>27.09.2023 № </a:t>
            </a:r>
            <a:r>
              <a:rPr lang="ru-RU" sz="1400" dirty="0">
                <a:latin typeface=""/>
              </a:rPr>
              <a:t>03-1539 </a:t>
            </a:r>
            <a:r>
              <a:rPr lang="ru-RU" sz="1400" dirty="0" smtClean="0">
                <a:latin typeface=""/>
              </a:rPr>
              <a:t>«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 использовании учебников»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22.05.2023 № 03-870 «О направлении информации»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от 21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.02.2023 № АБ-800/03 «Об обеспечении учебными изданиями»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от 14.07.2024 № 05-1971 «О направлении рекомендаций»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8331" y="5259464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Приказ Минпросвещения РФ от 18.07.2024 г. № 499</a:t>
            </a:r>
          </a:p>
          <a:p>
            <a:pPr algn="just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федерального перечня электронных образовательных ресурсов,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образования»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0972" y="1778471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Приказ Минпросвещения РФ от 21.09.2022 г. № 858</a:t>
            </a:r>
          </a:p>
          <a:p>
            <a:pPr algn="just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федерального перечня учебников,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 организациями, осуществляющими образовательную деятельность и установления предельного срока использования исключенных учебников»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https://fpu.edu.ru/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4016" y="3860744"/>
            <a:ext cx="6096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Приказ </a:t>
            </a:r>
            <a:r>
              <a:rPr lang="ru-RU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Минобрнауки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РФ от 9 .07.2016 № 699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«Перечень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организаций, осуществляющих выпуск учебных пособий,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которые допускаются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522</Words>
  <Application>Microsoft Office PowerPoint</Application>
  <DocSecurity>0</DocSecurity>
  <PresentationFormat>Широкоэкранный</PresentationFormat>
  <Paragraphs>31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Учетная запись Майкрософт</dc:creator>
  <cp:keywords/>
  <dc:description/>
  <cp:lastModifiedBy>Пользователь Windows</cp:lastModifiedBy>
  <cp:revision>40</cp:revision>
  <dcterms:created xsi:type="dcterms:W3CDTF">2024-03-26T06:00:33Z</dcterms:created>
  <dcterms:modified xsi:type="dcterms:W3CDTF">2024-10-18T06:10:32Z</dcterms:modified>
  <cp:category/>
  <dc:identifier/>
  <cp:contentStatus/>
  <dc:language/>
  <cp:version/>
</cp:coreProperties>
</file>