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1" r:id="rId3"/>
    <p:sldId id="262" r:id="rId4"/>
    <p:sldId id="263" r:id="rId5"/>
    <p:sldId id="265" r:id="rId6"/>
    <p:sldId id="264" r:id="rId7"/>
    <p:sldId id="267" r:id="rId8"/>
    <p:sldId id="266" r:id="rId9"/>
    <p:sldId id="268" r:id="rId10"/>
    <p:sldId id="269" r:id="rId11"/>
    <p:sldId id="270" r:id="rId12"/>
    <p:sldId id="271" r:id="rId13"/>
    <p:sldId id="272" r:id="rId14"/>
    <p:sldId id="273"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3" d="100"/>
          <a:sy n="73" d="100"/>
        </p:scale>
        <p:origin x="-600" y="2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965060" y="5052546"/>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646A624-DC25-4C38-AE38-2E1428BD831B}" type="datetimeFigureOut">
              <a:rPr lang="ru-RU" smtClean="0"/>
              <a:t>14.10.2024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E9B285-375A-4412-8CBE-90A03669DDC5}" type="slidenum">
              <a:rPr lang="ru-RU" smtClean="0"/>
              <a:t>‹#›</a:t>
            </a:fld>
            <a:endParaRPr lang="ru-RU"/>
          </a:p>
        </p:txBody>
      </p:sp>
      <p:sp>
        <p:nvSpPr>
          <p:cNvPr id="2" name="Title 1"/>
          <p:cNvSpPr>
            <a:spLocks noGrp="1"/>
          </p:cNvSpPr>
          <p:nvPr>
            <p:ph type="ctrTitle"/>
          </p:nvPr>
        </p:nvSpPr>
        <p:spPr>
          <a:xfrm>
            <a:off x="1090108" y="3132290"/>
            <a:ext cx="9567135"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646A624-DC25-4C38-AE38-2E1428BD831B}" type="datetimeFigureOut">
              <a:rPr lang="ru-RU" smtClean="0"/>
              <a:t>14.10.2024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E9B285-375A-4412-8CBE-90A03669DDC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7"/>
            <a:ext cx="27432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4432151" y="731519"/>
            <a:ext cx="6439049"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646A624-DC25-4C38-AE38-2E1428BD831B}" type="datetimeFigureOut">
              <a:rPr lang="ru-RU" smtClean="0"/>
              <a:t>14.10.2024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E9B285-375A-4412-8CBE-90A03669DDC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646A624-DC25-4C38-AE38-2E1428BD831B}" type="datetimeFigureOut">
              <a:rPr lang="ru-RU" smtClean="0"/>
              <a:t>14.10.2024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E9B285-375A-4412-8CBE-90A03669DDC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10927" y="2172648"/>
            <a:ext cx="7955555"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646A624-DC25-4C38-AE38-2E1428BD831B}" type="datetimeFigureOut">
              <a:rPr lang="ru-RU" smtClean="0"/>
              <a:t>14.10.2024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E9B285-375A-4412-8CBE-90A03669DDC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646A624-DC25-4C38-AE38-2E1428BD831B}" type="datetimeFigureOut">
              <a:rPr lang="ru-RU" smtClean="0"/>
              <a:t>14.10.2024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DE9B285-375A-4412-8CBE-90A03669DDC5}"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646A624-DC25-4C38-AE38-2E1428BD831B}" type="datetimeFigureOut">
              <a:rPr lang="ru-RU" smtClean="0"/>
              <a:t>14.10.2024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DE9B285-375A-4412-8CBE-90A03669DDC5}"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646A624-DC25-4C38-AE38-2E1428BD831B}" type="datetimeFigureOut">
              <a:rPr lang="ru-RU" smtClean="0"/>
              <a:t>14.10.2024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DE9B285-375A-4412-8CBE-90A03669DDC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46A624-DC25-4C38-AE38-2E1428BD831B}" type="datetimeFigureOut">
              <a:rPr lang="ru-RU" smtClean="0"/>
              <a:t>14.10.2024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DE9B285-375A-4412-8CBE-90A03669DDC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8794" y="2209801"/>
            <a:ext cx="4848113"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6124688"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34353"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646A624-DC25-4C38-AE38-2E1428BD831B}" type="datetimeFigureOut">
              <a:rPr lang="ru-RU" smtClean="0"/>
              <a:t>14.10.2024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DE9B285-375A-4412-8CBE-90A03669DDC5}"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646A624-DC25-4C38-AE38-2E1428BD831B}" type="datetimeFigureOut">
              <a:rPr lang="ru-RU" smtClean="0"/>
              <a:t>14.10.2024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DE9B285-375A-4412-8CBE-90A03669DDC5}" type="slidenum">
              <a:rPr lang="ru-RU" smtClean="0"/>
              <a:t>‹#›</a:t>
            </a:fld>
            <a:endParaRPr lang="ru-RU"/>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91053" y="4372168"/>
            <a:ext cx="8683348"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00" y="6172201"/>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646A624-DC25-4C38-AE38-2E1428BD831B}" type="datetimeFigureOut">
              <a:rPr lang="ru-RU" smtClean="0"/>
              <a:t>14.10.2024</a:t>
            </a:fld>
            <a:endParaRPr lang="ru-RU"/>
          </a:p>
        </p:txBody>
      </p:sp>
      <p:sp>
        <p:nvSpPr>
          <p:cNvPr id="5" name="Footer Placeholder 4"/>
          <p:cNvSpPr>
            <a:spLocks noGrp="1"/>
          </p:cNvSpPr>
          <p:nvPr>
            <p:ph type="ftr" sz="quarter" idx="3"/>
          </p:nvPr>
        </p:nvSpPr>
        <p:spPr>
          <a:xfrm>
            <a:off x="609600" y="6172201"/>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5080000" y="6172201"/>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8DE9B285-375A-4412-8CBE-90A03669DDC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ctrTitle"/>
          </p:nvPr>
        </p:nvSpPr>
        <p:spPr>
          <a:xfrm>
            <a:off x="2024743" y="2037807"/>
            <a:ext cx="6891021" cy="2286000"/>
          </a:xfrm>
        </p:spPr>
        <p:txBody>
          <a:bodyPr>
            <a:noAutofit/>
          </a:bodyPr>
          <a:lstStyle/>
          <a:p>
            <a:r>
              <a:rPr lang="ru-RU" sz="2400" b="1" dirty="0" smtClean="0">
                <a:latin typeface="Times New Roman" pitchFamily="18" charset="0"/>
                <a:cs typeface="Times New Roman" pitchFamily="18" charset="0"/>
              </a:rPr>
              <a:t>Тема: «Внутренняя </a:t>
            </a:r>
            <a:r>
              <a:rPr lang="ru-RU" sz="2400" b="1" dirty="0">
                <a:latin typeface="Times New Roman" pitchFamily="18" charset="0"/>
                <a:cs typeface="Times New Roman" pitchFamily="18" charset="0"/>
              </a:rPr>
              <a:t>система оценки качества образования ПОО: нормативная база, обязательные мероприятия, методы оценки, использование результатов в организации образовательного </a:t>
            </a:r>
            <a:r>
              <a:rPr lang="ru-RU" sz="2400" b="1" dirty="0" smtClean="0">
                <a:latin typeface="Times New Roman" pitchFamily="18" charset="0"/>
                <a:cs typeface="Times New Roman" pitchFamily="18" charset="0"/>
              </a:rPr>
              <a:t>процесса»</a:t>
            </a:r>
            <a:endParaRPr lang="ru-RU" sz="2400" dirty="0">
              <a:latin typeface="Times New Roman" pitchFamily="18" charset="0"/>
              <a:cs typeface="Times New Roman" pitchFamily="18" charset="0"/>
            </a:endParaRPr>
          </a:p>
        </p:txBody>
      </p:sp>
      <p:pic>
        <p:nvPicPr>
          <p:cNvPr id="7" name="Picture 2"/>
          <p:cNvPicPr>
            <a:picLocks noChangeAspect="1" noChangeArrowheads="1"/>
          </p:cNvPicPr>
          <p:nvPr/>
        </p:nvPicPr>
        <p:blipFill>
          <a:blip r:embed="rId2" cstate="print"/>
          <a:srcRect l="3733" t="44347" r="76600" b="27054"/>
          <a:stretch>
            <a:fillRect/>
          </a:stretch>
        </p:blipFill>
        <p:spPr bwMode="auto">
          <a:xfrm>
            <a:off x="9570165" y="188640"/>
            <a:ext cx="2192202" cy="2227989"/>
          </a:xfrm>
          <a:prstGeom prst="ellipse">
            <a:avLst/>
          </a:prstGeom>
          <a:ln>
            <a:noFill/>
          </a:ln>
          <a:effectLst>
            <a:softEdge rad="112500"/>
          </a:effectLst>
        </p:spPr>
      </p:pic>
      <p:sp>
        <p:nvSpPr>
          <p:cNvPr id="2" name="Прямоугольник 1"/>
          <p:cNvSpPr/>
          <p:nvPr/>
        </p:nvSpPr>
        <p:spPr>
          <a:xfrm>
            <a:off x="4622306" y="6200957"/>
            <a:ext cx="3234267"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dirty="0" smtClean="0">
                <a:solidFill>
                  <a:schemeClr val="tx1"/>
                </a:solidFill>
              </a:rPr>
              <a:t>18.10.2024г</a:t>
            </a:r>
            <a:endParaRPr lang="ru-RU" dirty="0">
              <a:solidFill>
                <a:schemeClr val="tx1"/>
              </a:solidFill>
            </a:endParaRPr>
          </a:p>
        </p:txBody>
      </p:sp>
      <p:pic>
        <p:nvPicPr>
          <p:cNvPr id="6" name="Рисунок 5" descr="Герб.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6651" y="439235"/>
            <a:ext cx="1877098" cy="197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2812869" y="439235"/>
            <a:ext cx="6096000" cy="646331"/>
          </a:xfrm>
          <a:prstGeom prst="rect">
            <a:avLst/>
          </a:prstGeom>
        </p:spPr>
        <p:txBody>
          <a:bodyPr>
            <a:spAutoFit/>
          </a:bodyPr>
          <a:lstStyle/>
          <a:p>
            <a:pPr algn="ctr">
              <a:defRPr/>
            </a:pPr>
            <a:r>
              <a:rPr lang="ru-RU" b="1" cap="all" spc="-100" dirty="0"/>
              <a:t>Министерство образования  Белгородской области</a:t>
            </a:r>
          </a:p>
          <a:p>
            <a:pPr algn="ctr">
              <a:defRPr/>
            </a:pPr>
            <a:r>
              <a:rPr lang="ru-RU" b="1" cap="all" spc="-100" dirty="0"/>
              <a:t>ОГАПОУ «ВИТ»</a:t>
            </a:r>
            <a:endParaRPr lang="ru-RU" b="1" cap="all" spc="-100" dirty="0"/>
          </a:p>
        </p:txBody>
      </p:sp>
      <p:sp>
        <p:nvSpPr>
          <p:cNvPr id="9" name="Прямоугольник 8"/>
          <p:cNvSpPr/>
          <p:nvPr/>
        </p:nvSpPr>
        <p:spPr>
          <a:xfrm>
            <a:off x="5666367" y="5009887"/>
            <a:ext cx="6096000" cy="646331"/>
          </a:xfrm>
          <a:prstGeom prst="rect">
            <a:avLst/>
          </a:prstGeom>
        </p:spPr>
        <p:txBody>
          <a:bodyPr>
            <a:spAutoFit/>
          </a:bodyPr>
          <a:lstStyle/>
          <a:p>
            <a:pPr algn="r"/>
            <a:r>
              <a:rPr lang="ru-RU" b="1" dirty="0"/>
              <a:t>Сурова Ольга Александровна, </a:t>
            </a:r>
          </a:p>
          <a:p>
            <a:pPr algn="r"/>
            <a:r>
              <a:rPr lang="ru-RU" b="1" dirty="0"/>
              <a:t>заместитель директора ОГАПОУ «ВИТ»</a:t>
            </a:r>
            <a:endParaRPr lang="ru-RU" b="1" dirty="0"/>
          </a:p>
        </p:txBody>
      </p:sp>
    </p:spTree>
    <p:extLst>
      <p:ext uri="{BB962C8B-B14F-4D97-AF65-F5344CB8AC3E}">
        <p14:creationId xmlns:p14="http://schemas.microsoft.com/office/powerpoint/2010/main" val="1157314326"/>
      </p:ext>
    </p:extLst>
  </p:cSld>
  <p:clrMapOvr>
    <a:masterClrMapping/>
  </p:clrMapOvr>
  <p:transition spd="slow" advTm="54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2958" y="871755"/>
            <a:ext cx="10750731" cy="3693319"/>
          </a:xfrm>
          <a:prstGeom prst="rect">
            <a:avLst/>
          </a:prstGeom>
        </p:spPr>
        <p:txBody>
          <a:bodyPr wrap="square">
            <a:spAutoFit/>
          </a:bodyPr>
          <a:lstStyle/>
          <a:p>
            <a:r>
              <a:rPr lang="ru-RU" sz="2400" dirty="0">
                <a:latin typeface="Times New Roman" pitchFamily="18" charset="0"/>
                <a:cs typeface="Times New Roman" pitchFamily="18" charset="0"/>
              </a:rPr>
              <a:t>Оценка </a:t>
            </a:r>
            <a:r>
              <a:rPr lang="ru-RU" sz="2400" b="1" dirty="0">
                <a:latin typeface="Times New Roman" pitchFamily="18" charset="0"/>
                <a:cs typeface="Times New Roman" pitchFamily="18" charset="0"/>
              </a:rPr>
              <a:t>качества реализации образовательного процесса</a:t>
            </a:r>
            <a:r>
              <a:rPr lang="ru-RU" sz="2400" dirty="0">
                <a:latin typeface="Times New Roman" pitchFamily="18" charset="0"/>
                <a:cs typeface="Times New Roman" pitchFamily="18" charset="0"/>
              </a:rPr>
              <a:t> включает в себя: </a:t>
            </a:r>
          </a:p>
          <a:p>
            <a:r>
              <a:rPr lang="ru-RU" sz="2400" dirty="0">
                <a:latin typeface="Times New Roman" pitchFamily="18" charset="0"/>
                <a:cs typeface="Times New Roman" pitchFamily="18" charset="0"/>
              </a:rPr>
              <a:t>- программно-методическое и программно-информационное обеспечение образовательного процесса и практической подготовки; </a:t>
            </a:r>
          </a:p>
          <a:p>
            <a:r>
              <a:rPr lang="ru-RU" sz="2400" dirty="0">
                <a:latin typeface="Times New Roman" pitchFamily="18" charset="0"/>
                <a:cs typeface="Times New Roman" pitchFamily="18" charset="0"/>
              </a:rPr>
              <a:t>- соответствие ОПОП требованиям ФГОС СПО и потребностям регионального рынка труда; </a:t>
            </a:r>
          </a:p>
          <a:p>
            <a:r>
              <a:rPr lang="ru-RU" sz="2400" dirty="0">
                <a:latin typeface="Times New Roman" pitchFamily="18" charset="0"/>
                <a:cs typeface="Times New Roman" pitchFamily="18" charset="0"/>
              </a:rPr>
              <a:t> </a:t>
            </a:r>
          </a:p>
          <a:p>
            <a:r>
              <a:rPr lang="ru-RU" sz="2400" dirty="0">
                <a:latin typeface="Times New Roman" pitchFamily="18" charset="0"/>
                <a:cs typeface="Times New Roman" pitchFamily="18" charset="0"/>
              </a:rPr>
              <a:t>- соответствие дополнительных образовательных программ запросам обучающихся и их родителей; </a:t>
            </a:r>
          </a:p>
          <a:p>
            <a:r>
              <a:rPr lang="ru-RU" sz="2400" dirty="0">
                <a:latin typeface="Times New Roman" pitchFamily="18" charset="0"/>
                <a:cs typeface="Times New Roman" pitchFamily="18" charset="0"/>
              </a:rPr>
              <a:t>- выполнение учебных планов в соответствии с ФГОС СПО. </a:t>
            </a:r>
          </a:p>
          <a:p>
            <a:r>
              <a:rPr lang="ru-RU" dirty="0"/>
              <a:t> </a:t>
            </a:r>
          </a:p>
        </p:txBody>
      </p:sp>
    </p:spTree>
    <p:extLst>
      <p:ext uri="{BB962C8B-B14F-4D97-AF65-F5344CB8AC3E}">
        <p14:creationId xmlns:p14="http://schemas.microsoft.com/office/powerpoint/2010/main" val="32202298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53589" y="751344"/>
            <a:ext cx="10685417" cy="5632311"/>
          </a:xfrm>
          <a:prstGeom prst="rect">
            <a:avLst/>
          </a:prstGeom>
        </p:spPr>
        <p:txBody>
          <a:bodyPr wrap="square">
            <a:spAutoFit/>
          </a:bodyPr>
          <a:lstStyle/>
          <a:p>
            <a:r>
              <a:rPr lang="ru-RU" sz="2400" dirty="0"/>
              <a:t>Оценка качества условий, обеспечивающих образовательный процесс, включает в себя:</a:t>
            </a:r>
          </a:p>
          <a:p>
            <a:r>
              <a:rPr lang="ru-RU" sz="2400" dirty="0">
                <a:latin typeface="Times New Roman" pitchFamily="18" charset="0"/>
                <a:cs typeface="Times New Roman" pitchFamily="18" charset="0"/>
              </a:rPr>
              <a:t> - материально-техническое обеспечение (наличие и скорость Интернета, </a:t>
            </a:r>
            <a:r>
              <a:rPr lang="ru-RU" sz="2400" dirty="0" err="1" smtClean="0">
                <a:latin typeface="Times New Roman" pitchFamily="18" charset="0"/>
                <a:cs typeface="Times New Roman" pitchFamily="18" charset="0"/>
              </a:rPr>
              <a:t>интернет-ресурсов</a:t>
            </a:r>
            <a:r>
              <a:rPr lang="ru-RU" sz="2400" dirty="0">
                <a:latin typeface="Times New Roman" pitchFamily="18" charset="0"/>
                <a:cs typeface="Times New Roman" pitchFamily="18" charset="0"/>
              </a:rPr>
              <a:t>, эффективность его использования в учебном процессе; оснащенность учебных кабинетов современным оборудованием, средствами обучения); </a:t>
            </a:r>
          </a:p>
          <a:p>
            <a:r>
              <a:rPr lang="ru-RU" sz="2400" dirty="0">
                <a:latin typeface="Times New Roman" pitchFamily="18" charset="0"/>
                <a:cs typeface="Times New Roman" pitchFamily="18" charset="0"/>
              </a:rPr>
              <a:t>- программно-методическое и программно-информационное обеспечение образовательного процесса и практики; </a:t>
            </a:r>
          </a:p>
          <a:p>
            <a:r>
              <a:rPr lang="ru-RU" sz="2400" dirty="0">
                <a:latin typeface="Times New Roman" pitchFamily="18" charset="0"/>
                <a:cs typeface="Times New Roman" pitchFamily="18" charset="0"/>
              </a:rPr>
              <a:t>- информационно-образовательная среда; </a:t>
            </a:r>
          </a:p>
          <a:p>
            <a:r>
              <a:rPr lang="ru-RU" sz="2400" dirty="0">
                <a:latin typeface="Times New Roman" pitchFamily="18" charset="0"/>
                <a:cs typeface="Times New Roman" pitchFamily="18" charset="0"/>
              </a:rPr>
              <a:t>- медицинское сопровождение и питание;</a:t>
            </a:r>
          </a:p>
          <a:p>
            <a:r>
              <a:rPr lang="ru-RU" sz="2400" dirty="0">
                <a:latin typeface="Times New Roman" pitchFamily="18" charset="0"/>
                <a:cs typeface="Times New Roman" pitchFamily="18" charset="0"/>
              </a:rPr>
              <a:t> - оценку соответствия службы охраны труда и обеспечение безопасности (техники безопасности, производственной санитарии, антитеррористической безопасности, требованиям нормативных документов); </a:t>
            </a:r>
          </a:p>
          <a:p>
            <a:r>
              <a:rPr lang="ru-RU" sz="2400" dirty="0">
                <a:latin typeface="Times New Roman" pitchFamily="18" charset="0"/>
                <a:cs typeface="Times New Roman" pitchFamily="18" charset="0"/>
              </a:rPr>
              <a:t>- условия обучения лиц с инвалидностью и ОВЗ; </a:t>
            </a:r>
          </a:p>
          <a:p>
            <a:r>
              <a:rPr lang="ru-RU" sz="2400" dirty="0">
                <a:latin typeface="Times New Roman" pitchFamily="18" charset="0"/>
                <a:cs typeface="Times New Roman" pitchFamily="18" charset="0"/>
              </a:rPr>
              <a:t> взаимодействие с работодателями, сетевыми партнёрами. </a:t>
            </a:r>
          </a:p>
        </p:txBody>
      </p:sp>
    </p:spTree>
    <p:extLst>
      <p:ext uri="{BB962C8B-B14F-4D97-AF65-F5344CB8AC3E}">
        <p14:creationId xmlns:p14="http://schemas.microsoft.com/office/powerpoint/2010/main" val="4122465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75210" y="1244723"/>
            <a:ext cx="10371909" cy="5078313"/>
          </a:xfrm>
          <a:prstGeom prst="rect">
            <a:avLst/>
          </a:prstGeom>
        </p:spPr>
        <p:txBody>
          <a:bodyPr wrap="square">
            <a:spAutoFit/>
          </a:bodyPr>
          <a:lstStyle/>
          <a:p>
            <a:r>
              <a:rPr lang="ru-RU" sz="2400" b="1" dirty="0">
                <a:latin typeface="Times New Roman" pitchFamily="18" charset="0"/>
                <a:cs typeface="Times New Roman" pitchFamily="18" charset="0"/>
              </a:rPr>
              <a:t>Процедура оценки профессиональной компетентности педагогов и их деятельности по обеспечению требуемого качества образования включает в себя: </a:t>
            </a:r>
          </a:p>
          <a:p>
            <a:r>
              <a:rPr lang="ru-RU" sz="2400" dirty="0">
                <a:latin typeface="Times New Roman" pitchFamily="18" charset="0"/>
                <a:cs typeface="Times New Roman" pitchFamily="18" charset="0"/>
              </a:rPr>
              <a:t>- аттестацию педагогов; </a:t>
            </a:r>
          </a:p>
          <a:p>
            <a:r>
              <a:rPr lang="ru-RU" sz="2400" dirty="0">
                <a:latin typeface="Times New Roman" pitchFamily="18" charset="0"/>
                <a:cs typeface="Times New Roman" pitchFamily="18" charset="0"/>
              </a:rPr>
              <a:t>- отношение и готовность к повышению педагогического мастерства (систематичность прохождения курсов, участие в работе методических совещаний, семинаров, методических объединений и т.д.); </a:t>
            </a:r>
          </a:p>
          <a:p>
            <a:r>
              <a:rPr lang="ru-RU" sz="2400" dirty="0">
                <a:latin typeface="Times New Roman" pitchFamily="18" charset="0"/>
                <a:cs typeface="Times New Roman" pitchFamily="18" charset="0"/>
              </a:rPr>
              <a:t>- знание и использование современных педагогических методик и технологий; - образовательные достижения обучающихся; </a:t>
            </a:r>
          </a:p>
          <a:p>
            <a:r>
              <a:rPr lang="ru-RU" sz="2400" dirty="0">
                <a:latin typeface="Times New Roman" pitchFamily="18" charset="0"/>
                <a:cs typeface="Times New Roman" pitchFamily="18" charset="0"/>
              </a:rPr>
              <a:t>- участие в профессиональных конкурсах разного уровня, </a:t>
            </a:r>
            <a:r>
              <a:rPr lang="ru-RU" sz="2400" dirty="0" err="1">
                <a:latin typeface="Times New Roman" pitchFamily="18" charset="0"/>
                <a:cs typeface="Times New Roman" pitchFamily="18" charset="0"/>
              </a:rPr>
              <a:t>научнопрактических</a:t>
            </a:r>
            <a:r>
              <a:rPr lang="ru-RU" sz="2400" dirty="0">
                <a:latin typeface="Times New Roman" pitchFamily="18" charset="0"/>
                <a:cs typeface="Times New Roman" pitchFamily="18" charset="0"/>
              </a:rPr>
              <a:t> конференциях, круглых столах и пр.; -</a:t>
            </a:r>
          </a:p>
          <a:p>
            <a:r>
              <a:rPr lang="ru-RU" sz="2400" dirty="0">
                <a:latin typeface="Times New Roman" pitchFamily="18" charset="0"/>
                <a:cs typeface="Times New Roman" pitchFamily="18" charset="0"/>
              </a:rPr>
              <a:t> презентация своего опыта на разных уровнях. </a:t>
            </a:r>
          </a:p>
          <a:p>
            <a:r>
              <a:rPr lang="ru-RU" dirty="0">
                <a:latin typeface="Times New Roman" pitchFamily="18" charset="0"/>
                <a:cs typeface="Times New Roman" pitchFamily="18" charset="0"/>
              </a:rPr>
              <a:t> </a:t>
            </a:r>
          </a:p>
          <a:p>
            <a:r>
              <a:rPr lang="ru-RU" dirty="0"/>
              <a:t> </a:t>
            </a:r>
          </a:p>
        </p:txBody>
      </p:sp>
    </p:spTree>
    <p:extLst>
      <p:ext uri="{BB962C8B-B14F-4D97-AF65-F5344CB8AC3E}">
        <p14:creationId xmlns:p14="http://schemas.microsoft.com/office/powerpoint/2010/main" val="1372770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10789" y="1582341"/>
            <a:ext cx="9209314" cy="3416320"/>
          </a:xfrm>
          <a:prstGeom prst="rect">
            <a:avLst/>
          </a:prstGeom>
        </p:spPr>
        <p:txBody>
          <a:bodyPr wrap="square">
            <a:spAutoFit/>
          </a:bodyPr>
          <a:lstStyle/>
          <a:p>
            <a:r>
              <a:rPr lang="ru-RU" sz="2400" b="1" dirty="0">
                <a:latin typeface="Times New Roman" pitchFamily="18" charset="0"/>
                <a:cs typeface="Times New Roman" pitchFamily="18" charset="0"/>
              </a:rPr>
              <a:t>Процедура оценки здоровья обучающихся включает в себя: </a:t>
            </a:r>
          </a:p>
          <a:p>
            <a:r>
              <a:rPr lang="ru-RU" sz="2400" dirty="0">
                <a:latin typeface="Times New Roman" pitchFamily="18" charset="0"/>
                <a:cs typeface="Times New Roman" pitchFamily="18" charset="0"/>
              </a:rPr>
              <a:t>- качество работы медицинского кабинета и его оснащенность; </a:t>
            </a:r>
          </a:p>
          <a:p>
            <a:r>
              <a:rPr lang="ru-RU" sz="2400" dirty="0">
                <a:latin typeface="Times New Roman" pitchFamily="18" charset="0"/>
                <a:cs typeface="Times New Roman" pitchFamily="18" charset="0"/>
              </a:rPr>
              <a:t>- регулярность и качество проведения санитарно-эпидемиологических профилактических мероприятий; </a:t>
            </a:r>
          </a:p>
          <a:p>
            <a:r>
              <a:rPr lang="ru-RU" sz="2400" dirty="0">
                <a:latin typeface="Times New Roman" pitchFamily="18" charset="0"/>
                <a:cs typeface="Times New Roman" pitchFamily="18" charset="0"/>
              </a:rPr>
              <a:t>- оценку заболеваемости обучающихся;</a:t>
            </a:r>
          </a:p>
          <a:p>
            <a:r>
              <a:rPr lang="ru-RU" sz="2400" dirty="0">
                <a:latin typeface="Times New Roman" pitchFamily="18" charset="0"/>
                <a:cs typeface="Times New Roman" pitchFamily="18" charset="0"/>
              </a:rPr>
              <a:t>- оценку эффективности оздоровительной работы (наличие и реализация </a:t>
            </a:r>
            <a:r>
              <a:rPr lang="ru-RU" sz="2400" dirty="0" err="1">
                <a:latin typeface="Times New Roman" pitchFamily="18" charset="0"/>
                <a:cs typeface="Times New Roman" pitchFamily="18" charset="0"/>
              </a:rPr>
              <a:t>здоровьесберегающих</a:t>
            </a:r>
            <a:r>
              <a:rPr lang="ru-RU" sz="2400" dirty="0">
                <a:latin typeface="Times New Roman" pitchFamily="18" charset="0"/>
                <a:cs typeface="Times New Roman" pitchFamily="18" charset="0"/>
              </a:rPr>
              <a:t> программ); </a:t>
            </a:r>
          </a:p>
          <a:p>
            <a:r>
              <a:rPr lang="ru-RU" sz="2400" dirty="0">
                <a:latin typeface="Times New Roman" pitchFamily="18" charset="0"/>
                <a:cs typeface="Times New Roman" pitchFamily="18" charset="0"/>
              </a:rPr>
              <a:t>- оценку состояния физкультурно-оздоровительной работы; </a:t>
            </a:r>
          </a:p>
          <a:p>
            <a:r>
              <a:rPr lang="ru-RU" sz="2400" dirty="0">
                <a:latin typeface="Times New Roman" pitchFamily="18" charset="0"/>
                <a:cs typeface="Times New Roman" pitchFamily="18" charset="0"/>
              </a:rPr>
              <a:t>- диагностику состояния здоровья обучающихся. </a:t>
            </a:r>
          </a:p>
        </p:txBody>
      </p:sp>
    </p:spTree>
    <p:extLst>
      <p:ext uri="{BB962C8B-B14F-4D97-AF65-F5344CB8AC3E}">
        <p14:creationId xmlns:p14="http://schemas.microsoft.com/office/powerpoint/2010/main" val="18405207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2126" y="1621579"/>
            <a:ext cx="8085908" cy="584775"/>
          </a:xfrm>
          <a:prstGeom prst="rect">
            <a:avLst/>
          </a:prstGeom>
          <a:noFill/>
        </p:spPr>
        <p:txBody>
          <a:bodyPr wrap="square" rtlCol="0">
            <a:spAutoFit/>
          </a:bodyPr>
          <a:lstStyle/>
          <a:p>
            <a:pPr algn="ctr"/>
            <a:r>
              <a:rPr lang="ru-RU" sz="3200" dirty="0" smtClean="0">
                <a:latin typeface="Times New Roman" pitchFamily="18" charset="0"/>
                <a:cs typeface="Times New Roman" pitchFamily="18" charset="0"/>
              </a:rPr>
              <a:t>Спасибо за внимание!</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952815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Прямоугольник 2"/>
          <p:cNvSpPr>
            <a:spLocks noChangeArrowheads="1"/>
          </p:cNvSpPr>
          <p:nvPr/>
        </p:nvSpPr>
        <p:spPr bwMode="auto">
          <a:xfrm>
            <a:off x="1162594" y="765175"/>
            <a:ext cx="9679577" cy="38472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tabLst>
                <a:tab pos="228600" algn="l"/>
              </a:tabLst>
            </a:pPr>
            <a:endParaRPr lang="ru-RU" sz="2000" dirty="0" smtClean="0"/>
          </a:p>
          <a:p>
            <a:pPr algn="just">
              <a:tabLst>
                <a:tab pos="228600" algn="l"/>
              </a:tabLst>
            </a:pPr>
            <a:endParaRPr lang="ru-RU" sz="2000" dirty="0"/>
          </a:p>
          <a:p>
            <a:pPr algn="just">
              <a:tabLst>
                <a:tab pos="228600" algn="l"/>
              </a:tabLst>
            </a:pPr>
            <a:endParaRPr lang="ru-RU" sz="2000" dirty="0" smtClean="0"/>
          </a:p>
          <a:p>
            <a:pPr algn="just">
              <a:tabLst>
                <a:tab pos="228600" algn="l"/>
              </a:tabLst>
            </a:pPr>
            <a:endParaRPr lang="ru-RU" sz="2000" dirty="0"/>
          </a:p>
          <a:p>
            <a:pPr algn="just">
              <a:tabLst>
                <a:tab pos="228600" algn="l"/>
              </a:tabLst>
            </a:pPr>
            <a:r>
              <a:rPr lang="ru-RU" sz="2400" b="1" dirty="0" smtClean="0">
                <a:latin typeface="Times New Roman" pitchFamily="18" charset="0"/>
                <a:cs typeface="Times New Roman" pitchFamily="18" charset="0"/>
              </a:rPr>
              <a:t>Внутренняя </a:t>
            </a:r>
            <a:r>
              <a:rPr lang="ru-RU" sz="2400" b="1" dirty="0">
                <a:latin typeface="Times New Roman" pitchFamily="18" charset="0"/>
                <a:cs typeface="Times New Roman" pitchFamily="18" charset="0"/>
              </a:rPr>
              <a:t>система оценки качества образования </a:t>
            </a:r>
            <a:endParaRPr lang="ru-RU" sz="2400" b="1" dirty="0" smtClean="0">
              <a:latin typeface="Times New Roman" pitchFamily="18" charset="0"/>
              <a:cs typeface="Times New Roman" pitchFamily="18" charset="0"/>
            </a:endParaRPr>
          </a:p>
          <a:p>
            <a:pPr algn="just">
              <a:tabLst>
                <a:tab pos="228600" algn="l"/>
              </a:tabLst>
            </a:pPr>
            <a:r>
              <a:rPr lang="ru-RU" sz="2400" dirty="0" smtClean="0">
                <a:latin typeface="Times New Roman" pitchFamily="18" charset="0"/>
                <a:cs typeface="Times New Roman" pitchFamily="18" charset="0"/>
              </a:rPr>
              <a:t>(</a:t>
            </a:r>
            <a:r>
              <a:rPr lang="ru-RU" sz="2400" dirty="0">
                <a:latin typeface="Times New Roman" pitchFamily="18" charset="0"/>
                <a:cs typeface="Times New Roman" pitchFamily="18" charset="0"/>
              </a:rPr>
              <a:t>далее — </a:t>
            </a:r>
            <a:r>
              <a:rPr lang="ru-RU" sz="2400" b="1" dirty="0">
                <a:latin typeface="Times New Roman" pitchFamily="18" charset="0"/>
                <a:cs typeface="Times New Roman" pitchFamily="18" charset="0"/>
              </a:rPr>
              <a:t>ВСОКО</a:t>
            </a:r>
            <a:r>
              <a:rPr lang="ru-RU" sz="2400" dirty="0">
                <a:latin typeface="Times New Roman" pitchFamily="18" charset="0"/>
                <a:cs typeface="Times New Roman" pitchFamily="18" charset="0"/>
              </a:rPr>
              <a:t>) представляет собой совокупность норм и правил, диагностических и оценочных процедур, обеспечивающих на единой основе оценку образовательных достижений обучающихся, эффективность реализации основных профессиональных образовательных программ.</a:t>
            </a:r>
          </a:p>
          <a:p>
            <a:pPr algn="just">
              <a:tabLst>
                <a:tab pos="228600" algn="l"/>
              </a:tabLst>
            </a:pPr>
            <a:endParaRPr lang="ru-RU" sz="2000" b="1" dirty="0">
              <a:latin typeface="Times New Roman" pitchFamily="18" charset="0"/>
              <a:cs typeface="Calibri" pitchFamily="34" charset="0"/>
            </a:endParaRPr>
          </a:p>
        </p:txBody>
      </p:sp>
    </p:spTree>
    <p:extLst>
      <p:ext uri="{BB962C8B-B14F-4D97-AF65-F5344CB8AC3E}">
        <p14:creationId xmlns:p14="http://schemas.microsoft.com/office/powerpoint/2010/main" val="2738047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50422" y="1057563"/>
            <a:ext cx="8503920" cy="3416320"/>
          </a:xfrm>
          <a:prstGeom prst="rect">
            <a:avLst/>
          </a:prstGeom>
        </p:spPr>
        <p:txBody>
          <a:bodyPr wrap="square">
            <a:spAutoFit/>
          </a:bodyPr>
          <a:lstStyle/>
          <a:p>
            <a:r>
              <a:rPr lang="ru-RU" sz="2400" b="1" dirty="0" smtClean="0">
                <a:latin typeface="Times New Roman" pitchFamily="18" charset="0"/>
                <a:cs typeface="Times New Roman" pitchFamily="18" charset="0"/>
              </a:rPr>
              <a:t>Федеральный закон </a:t>
            </a:r>
            <a:r>
              <a:rPr lang="ru-RU" sz="2400" b="1" dirty="0">
                <a:latin typeface="Times New Roman" pitchFamily="18" charset="0"/>
                <a:cs typeface="Times New Roman" pitchFamily="18" charset="0"/>
              </a:rPr>
              <a:t>от 29.12.2012 № 273-ФЗ «Об образовании в Российской Федерации</a:t>
            </a:r>
            <a:r>
              <a:rPr lang="ru-RU" sz="2400" b="1" dirty="0" smtClean="0">
                <a:latin typeface="Times New Roman" pitchFamily="18" charset="0"/>
                <a:cs typeface="Times New Roman" pitchFamily="18" charset="0"/>
              </a:rPr>
              <a:t>»</a:t>
            </a:r>
          </a:p>
          <a:p>
            <a:r>
              <a:rPr lang="ru-RU" sz="2400" b="1" dirty="0" smtClean="0">
                <a:latin typeface="Times New Roman" pitchFamily="18" charset="0"/>
                <a:cs typeface="Times New Roman" pitchFamily="18" charset="0"/>
              </a:rPr>
              <a:t>Статья </a:t>
            </a:r>
            <a:r>
              <a:rPr lang="ru-RU" sz="2400" b="1" dirty="0">
                <a:latin typeface="Times New Roman" pitchFamily="18" charset="0"/>
                <a:cs typeface="Times New Roman" pitchFamily="18" charset="0"/>
              </a:rPr>
              <a:t>28. Компетенция, права, обязанности и ответственность образовательной организации</a:t>
            </a:r>
            <a:r>
              <a:rPr lang="ru-RU" sz="2400" dirty="0">
                <a:latin typeface="Times New Roman" pitchFamily="18" charset="0"/>
                <a:cs typeface="Times New Roman" pitchFamily="18" charset="0"/>
              </a:rPr>
              <a:t> , </a:t>
            </a:r>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П.3 </a:t>
            </a:r>
            <a:r>
              <a:rPr lang="ru-RU" sz="2400" dirty="0">
                <a:latin typeface="Times New Roman" pitchFamily="18" charset="0"/>
                <a:cs typeface="Times New Roman" pitchFamily="18" charset="0"/>
              </a:rPr>
              <a:t>К компетенции образовательной организации в установленной сфере деятельности относятся:</a:t>
            </a:r>
          </a:p>
          <a:p>
            <a:r>
              <a:rPr lang="ru-RU" dirty="0" smtClean="0">
                <a:latin typeface="Times New Roman" pitchFamily="18" charset="0"/>
                <a:cs typeface="Times New Roman" pitchFamily="18" charset="0"/>
              </a:rPr>
              <a:t>13</a:t>
            </a:r>
            <a:r>
              <a:rPr lang="ru-RU" dirty="0">
                <a:latin typeface="Times New Roman" pitchFamily="18" charset="0"/>
                <a:cs typeface="Times New Roman" pitchFamily="18" charset="0"/>
              </a:rPr>
              <a:t>) </a:t>
            </a:r>
            <a:r>
              <a:rPr lang="ru-RU" sz="2400" dirty="0">
                <a:latin typeface="Times New Roman" pitchFamily="18" charset="0"/>
                <a:cs typeface="Times New Roman" pitchFamily="18" charset="0"/>
              </a:rPr>
              <a:t>проведение </a:t>
            </a:r>
            <a:r>
              <a:rPr lang="ru-RU" sz="2400" dirty="0" err="1">
                <a:latin typeface="Times New Roman" pitchFamily="18" charset="0"/>
                <a:cs typeface="Times New Roman" pitchFamily="18" charset="0"/>
              </a:rPr>
              <a:t>самообследования</a:t>
            </a:r>
            <a:r>
              <a:rPr lang="ru-RU" sz="2400" dirty="0">
                <a:latin typeface="Times New Roman" pitchFamily="18" charset="0"/>
                <a:cs typeface="Times New Roman" pitchFamily="18" charset="0"/>
              </a:rPr>
              <a:t>, обеспечение функционирования внутренней системы оценки качества образования; </a:t>
            </a:r>
          </a:p>
        </p:txBody>
      </p:sp>
    </p:spTree>
    <p:extLst>
      <p:ext uri="{BB962C8B-B14F-4D97-AF65-F5344CB8AC3E}">
        <p14:creationId xmlns:p14="http://schemas.microsoft.com/office/powerpoint/2010/main" val="3535791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431074" y="944225"/>
            <a:ext cx="10881360" cy="5139869"/>
          </a:xfrm>
          <a:prstGeom prst="rect">
            <a:avLst/>
          </a:prstGeom>
        </p:spPr>
        <p:txBody>
          <a:bodyPr wrap="square">
            <a:spAutoFit/>
          </a:bodyPr>
          <a:lstStyle/>
          <a:p>
            <a:pPr marL="285750" lvl="0" indent="-285750">
              <a:spcAft>
                <a:spcPts val="1200"/>
              </a:spcAft>
              <a:buFont typeface="Arial" pitchFamily="34" charset="0"/>
              <a:buChar char="•"/>
            </a:pPr>
            <a:r>
              <a:rPr lang="ru-RU" sz="2400" dirty="0">
                <a:latin typeface="Times New Roman" pitchFamily="18" charset="0"/>
                <a:cs typeface="Times New Roman" pitchFamily="18" charset="0"/>
              </a:rPr>
              <a:t>Федеральный Закон РФ от 29.12.2012 г. №273 ФЗ «Об образовании в Российской Федерации», подпункт 13, пункт 3 ст.28; </a:t>
            </a:r>
          </a:p>
          <a:p>
            <a:pPr marL="285750" lvl="0" indent="-285750">
              <a:spcAft>
                <a:spcPts val="1200"/>
              </a:spcAft>
              <a:buFont typeface="Arial" pitchFamily="34" charset="0"/>
              <a:buChar char="•"/>
            </a:pPr>
            <a:r>
              <a:rPr lang="ru-RU" sz="2400" dirty="0">
                <a:latin typeface="Times New Roman" pitchFamily="18" charset="0"/>
                <a:cs typeface="Times New Roman" pitchFamily="18" charset="0"/>
              </a:rPr>
              <a:t>Приказ Министерства образования и науки РФ от 14.06.2013 N 462 «Об утверждении Порядка проведения </a:t>
            </a:r>
            <a:r>
              <a:rPr lang="ru-RU" sz="2400" dirty="0" err="1" smtClean="0">
                <a:latin typeface="Times New Roman" pitchFamily="18" charset="0"/>
                <a:cs typeface="Times New Roman" pitchFamily="18" charset="0"/>
              </a:rPr>
              <a:t>самообследования</a:t>
            </a:r>
            <a:r>
              <a:rPr lang="ru-RU" sz="2400" dirty="0" smtClean="0">
                <a:latin typeface="Times New Roman" pitchFamily="18" charset="0"/>
                <a:cs typeface="Times New Roman" pitchFamily="18" charset="0"/>
              </a:rPr>
              <a:t>»;</a:t>
            </a:r>
          </a:p>
          <a:p>
            <a:pPr marL="285750" lvl="0" indent="-285750">
              <a:spcAft>
                <a:spcPts val="1200"/>
              </a:spcAft>
              <a:buFont typeface="Arial" pitchFamily="34" charset="0"/>
              <a:buChar char="•"/>
            </a:pPr>
            <a:r>
              <a:rPr lang="ru-RU" sz="2400" dirty="0" smtClean="0">
                <a:latin typeface="Times New Roman" pitchFamily="18" charset="0"/>
                <a:cs typeface="Times New Roman" pitchFamily="18" charset="0"/>
              </a:rPr>
              <a:t>Приказ </a:t>
            </a:r>
            <a:r>
              <a:rPr lang="ru-RU" sz="2400" dirty="0" err="1">
                <a:latin typeface="Times New Roman" pitchFamily="18" charset="0"/>
                <a:cs typeface="Times New Roman" pitchFamily="18" charset="0"/>
              </a:rPr>
              <a:t>Минобрнауки</a:t>
            </a:r>
            <a:r>
              <a:rPr lang="ru-RU" sz="2400" dirty="0">
                <a:latin typeface="Times New Roman" pitchFamily="18" charset="0"/>
                <a:cs typeface="Times New Roman" pitchFamily="18" charset="0"/>
              </a:rPr>
              <a:t> России от 10.12.2013 № 1324 «Об утверждении показателей деятельности образовательной организации, подлежащей </a:t>
            </a:r>
            <a:r>
              <a:rPr lang="ru-RU" sz="2400" dirty="0" err="1">
                <a:latin typeface="Times New Roman" pitchFamily="18" charset="0"/>
                <a:cs typeface="Times New Roman" pitchFamily="18" charset="0"/>
              </a:rPr>
              <a:t>самообследованию</a:t>
            </a: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a:t>
            </a:r>
          </a:p>
          <a:p>
            <a:pPr marL="285750" lvl="0" indent="-285750">
              <a:spcAft>
                <a:spcPts val="1200"/>
              </a:spcAft>
              <a:buFont typeface="Arial" pitchFamily="34" charset="0"/>
              <a:buChar char="•"/>
            </a:pPr>
            <a:r>
              <a:rPr lang="ru-RU" sz="2400" dirty="0" smtClean="0">
                <a:latin typeface="Times New Roman" pitchFamily="18" charset="0"/>
                <a:cs typeface="Times New Roman" pitchFamily="18" charset="0"/>
              </a:rPr>
              <a:t>Приказ </a:t>
            </a:r>
            <a:r>
              <a:rPr lang="ru-RU" sz="2400" dirty="0">
                <a:latin typeface="Times New Roman" pitchFamily="18" charset="0"/>
                <a:cs typeface="Times New Roman" pitchFamily="18" charset="0"/>
              </a:rPr>
              <a:t>Министерства просвещения России от 24.08.2022 N 762 "Об утверждении Порядка организации и осуществления образовательной деятельности по образовательным программам среднего профессионального образования"; </a:t>
            </a:r>
            <a:endParaRPr lang="ru-RU" sz="2400" dirty="0" smtClean="0">
              <a:latin typeface="Times New Roman" pitchFamily="18" charset="0"/>
              <a:cs typeface="Times New Roman" pitchFamily="18" charset="0"/>
            </a:endParaRPr>
          </a:p>
          <a:p>
            <a:pPr lvl="0">
              <a:spcAft>
                <a:spcPts val="1200"/>
              </a:spcAft>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878919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52694" y="195943"/>
            <a:ext cx="11443063" cy="6894195"/>
          </a:xfrm>
          <a:prstGeom prst="rect">
            <a:avLst/>
          </a:prstGeom>
        </p:spPr>
        <p:txBody>
          <a:bodyPr wrap="square">
            <a:spAutoFit/>
          </a:bodyPr>
          <a:lstStyle/>
          <a:p>
            <a:pPr marL="285750" lvl="0" indent="-285750" algn="just">
              <a:spcAft>
                <a:spcPts val="1200"/>
              </a:spcAft>
              <a:buFont typeface="Arial" pitchFamily="34" charset="0"/>
              <a:buChar char="•"/>
            </a:pPr>
            <a:r>
              <a:rPr lang="ru-RU" sz="2300" dirty="0" smtClean="0">
                <a:latin typeface="Times New Roman" pitchFamily="18" charset="0"/>
                <a:cs typeface="Times New Roman" pitchFamily="18" charset="0"/>
              </a:rPr>
              <a:t>Приказ </a:t>
            </a:r>
            <a:r>
              <a:rPr lang="ru-RU" sz="2300" dirty="0">
                <a:latin typeface="Times New Roman" pitchFamily="18" charset="0"/>
                <a:cs typeface="Times New Roman" pitchFamily="18" charset="0"/>
              </a:rPr>
              <a:t>Министерства просвещения РФ № 114 от 13.03.2019 г. «Об утверждении показателей, характеризующих критерии оценки качества условий осуществления образовательной деятельности организациями, осуществляющими образовательную деятельность по основным общеобразовательным программам, образовательным программам среднего профессионального образования, основным программам профессионального обучения, дополнительным общеобразовательным программам»; </a:t>
            </a:r>
            <a:endParaRPr lang="ru-RU" sz="2300" dirty="0" smtClean="0">
              <a:latin typeface="Times New Roman" pitchFamily="18" charset="0"/>
              <a:cs typeface="Times New Roman" pitchFamily="18" charset="0"/>
            </a:endParaRPr>
          </a:p>
          <a:p>
            <a:pPr marL="285750" lvl="0" indent="-285750" algn="just">
              <a:spcAft>
                <a:spcPts val="1200"/>
              </a:spcAft>
              <a:buFont typeface="Arial" pitchFamily="34" charset="0"/>
              <a:buChar char="•"/>
            </a:pPr>
            <a:r>
              <a:rPr lang="ru-RU" sz="2300" dirty="0" smtClean="0">
                <a:latin typeface="Times New Roman" pitchFamily="18" charset="0"/>
                <a:cs typeface="Times New Roman" pitchFamily="18" charset="0"/>
              </a:rPr>
              <a:t>Приказ </a:t>
            </a:r>
            <a:r>
              <a:rPr lang="ru-RU" sz="2300" dirty="0">
                <a:latin typeface="Times New Roman" pitchFamily="18" charset="0"/>
                <a:cs typeface="Times New Roman" pitchFamily="18" charset="0"/>
              </a:rPr>
              <a:t>Министерства просвещения России N 390 от 05.08.2020 «О практической подготовке </a:t>
            </a:r>
            <a:r>
              <a:rPr lang="ru-RU" sz="2300" dirty="0">
                <a:latin typeface="Times New Roman" pitchFamily="18" charset="0"/>
                <a:cs typeface="Times New Roman" pitchFamily="18" charset="0"/>
              </a:rPr>
              <a:t>обучающихся</a:t>
            </a:r>
            <a:r>
              <a:rPr lang="ru-RU" sz="2300" dirty="0">
                <a:latin typeface="Times New Roman" pitchFamily="18" charset="0"/>
                <a:cs typeface="Times New Roman" pitchFamily="18" charset="0"/>
              </a:rPr>
              <a:t>»;</a:t>
            </a:r>
          </a:p>
          <a:p>
            <a:pPr marL="285750" lvl="0" indent="-285750" algn="just">
              <a:spcAft>
                <a:spcPts val="1200"/>
              </a:spcAft>
              <a:buFont typeface="Arial" pitchFamily="34" charset="0"/>
              <a:buChar char="•"/>
            </a:pPr>
            <a:r>
              <a:rPr lang="ru-RU" sz="2300" dirty="0">
                <a:latin typeface="Times New Roman" pitchFamily="18" charset="0"/>
                <a:cs typeface="Times New Roman" pitchFamily="18" charset="0"/>
              </a:rPr>
              <a:t>Приказ </a:t>
            </a:r>
            <a:r>
              <a:rPr lang="ru-RU" sz="2300" dirty="0" err="1">
                <a:latin typeface="Times New Roman" pitchFamily="18" charset="0"/>
                <a:cs typeface="Times New Roman" pitchFamily="18" charset="0"/>
              </a:rPr>
              <a:t>Рособрнадзора</a:t>
            </a:r>
            <a:r>
              <a:rPr lang="ru-RU" sz="2300" dirty="0">
                <a:latin typeface="Times New Roman" pitchFamily="18" charset="0"/>
                <a:cs typeface="Times New Roman" pitchFamily="18" charset="0"/>
              </a:rPr>
              <a:t> № 660, </a:t>
            </a:r>
            <a:r>
              <a:rPr lang="ru-RU" sz="2300" dirty="0" err="1">
                <a:latin typeface="Times New Roman" pitchFamily="18" charset="0"/>
                <a:cs typeface="Times New Roman" pitchFamily="18" charset="0"/>
              </a:rPr>
              <a:t>Минпросвещения</a:t>
            </a:r>
            <a:r>
              <a:rPr lang="ru-RU" sz="2300" dirty="0">
                <a:latin typeface="Times New Roman" pitchFamily="18" charset="0"/>
                <a:cs typeface="Times New Roman" pitchFamily="18" charset="0"/>
              </a:rPr>
              <a:t> России № 306, </a:t>
            </a:r>
            <a:r>
              <a:rPr lang="ru-RU" sz="2300" dirty="0" err="1">
                <a:latin typeface="Times New Roman" pitchFamily="18" charset="0"/>
                <a:cs typeface="Times New Roman" pitchFamily="18" charset="0"/>
              </a:rPr>
              <a:t>Минобрнауки</a:t>
            </a:r>
            <a:r>
              <a:rPr lang="ru-RU" sz="2300" dirty="0">
                <a:latin typeface="Times New Roman" pitchFamily="18" charset="0"/>
                <a:cs typeface="Times New Roman" pitchFamily="18" charset="0"/>
              </a:rPr>
              <a:t> России № 448 от 24.04.2023 «Об осуществлении Федеральной службой по надзору в сфере образования и науки, Министерством просвещения Российской Федерации и Министерством науки и высшего образования Российской Федерации </a:t>
            </a:r>
            <a:r>
              <a:rPr lang="ru-RU" sz="2300" dirty="0" err="1">
                <a:latin typeface="Times New Roman" pitchFamily="18" charset="0"/>
                <a:cs typeface="Times New Roman" pitchFamily="18" charset="0"/>
              </a:rPr>
              <a:t>аккредитационного</a:t>
            </a:r>
            <a:r>
              <a:rPr lang="ru-RU" sz="2300" dirty="0">
                <a:latin typeface="Times New Roman" pitchFamily="18" charset="0"/>
                <a:cs typeface="Times New Roman" pitchFamily="18" charset="0"/>
              </a:rPr>
              <a:t> мониторинга системы образования» (Зарегистрировано в Минюсте России 29.05.2023 № 73563</a:t>
            </a:r>
            <a:r>
              <a:rPr lang="ru-RU" sz="2300" dirty="0" smtClean="0">
                <a:latin typeface="Times New Roman" pitchFamily="18" charset="0"/>
                <a:cs typeface="Times New Roman" pitchFamily="18" charset="0"/>
              </a:rPr>
              <a:t>);</a:t>
            </a:r>
          </a:p>
          <a:p>
            <a:pPr marL="285750" lvl="0" indent="-285750" algn="just">
              <a:spcAft>
                <a:spcPts val="1200"/>
              </a:spcAft>
              <a:buFont typeface="Arial" pitchFamily="34" charset="0"/>
              <a:buChar char="•"/>
            </a:pPr>
            <a:r>
              <a:rPr lang="ru-RU" sz="2300" dirty="0" smtClean="0">
                <a:latin typeface="Times New Roman" pitchFamily="18" charset="0"/>
                <a:cs typeface="Times New Roman" pitchFamily="18" charset="0"/>
              </a:rPr>
              <a:t>Требования </a:t>
            </a:r>
            <a:r>
              <a:rPr lang="ru-RU" sz="2300" dirty="0">
                <a:latin typeface="Times New Roman" pitchFamily="18" charset="0"/>
                <a:cs typeface="Times New Roman" pitchFamily="18" charset="0"/>
              </a:rPr>
              <a:t>ФГОС СПО </a:t>
            </a:r>
            <a:endParaRPr lang="ru-RU" sz="2300" dirty="0" smtClean="0">
              <a:latin typeface="Times New Roman" pitchFamily="18" charset="0"/>
              <a:cs typeface="Times New Roman" pitchFamily="18" charset="0"/>
            </a:endParaRPr>
          </a:p>
          <a:p>
            <a:pPr marL="285750" indent="-285750" algn="just">
              <a:spcAft>
                <a:spcPts val="1200"/>
              </a:spcAft>
              <a:buFont typeface="Arial" pitchFamily="34" charset="0"/>
              <a:buChar char="•"/>
            </a:pPr>
            <a:r>
              <a:rPr lang="ru-RU" sz="2300" dirty="0">
                <a:latin typeface="Times New Roman" pitchFamily="18" charset="0"/>
                <a:cs typeface="Times New Roman" pitchFamily="18" charset="0"/>
              </a:rPr>
              <a:t>Устав ПОО.</a:t>
            </a:r>
          </a:p>
          <a:p>
            <a:pPr lvl="0" algn="just">
              <a:spcAft>
                <a:spcPts val="1200"/>
              </a:spcAft>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536992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49085" y="404336"/>
            <a:ext cx="8621486" cy="1938992"/>
          </a:xfrm>
          <a:prstGeom prst="rect">
            <a:avLst/>
          </a:prstGeom>
        </p:spPr>
        <p:txBody>
          <a:bodyPr wrap="square">
            <a:spAutoFit/>
          </a:bodyPr>
          <a:lstStyle/>
          <a:p>
            <a:r>
              <a:rPr lang="ru-RU" sz="2400" b="1" dirty="0">
                <a:latin typeface="Times New Roman" pitchFamily="18" charset="0"/>
                <a:cs typeface="Times New Roman" pitchFamily="18" charset="0"/>
              </a:rPr>
              <a:t>Оценка качества образования осуществляется посредством:</a:t>
            </a:r>
          </a:p>
          <a:p>
            <a:r>
              <a:rPr lang="ru-RU" sz="2400" dirty="0">
                <a:latin typeface="Times New Roman" pitchFamily="18" charset="0"/>
                <a:cs typeface="Times New Roman" pitchFamily="18" charset="0"/>
              </a:rPr>
              <a:t> - системы внутреннего контроля; </a:t>
            </a:r>
          </a:p>
          <a:p>
            <a:r>
              <a:rPr lang="ru-RU" sz="2400" dirty="0">
                <a:latin typeface="Times New Roman" pitchFamily="18" charset="0"/>
                <a:cs typeface="Times New Roman" pitchFamily="18" charset="0"/>
              </a:rPr>
              <a:t>- государственной итоговой аттестации выпускников; </a:t>
            </a:r>
          </a:p>
          <a:p>
            <a:r>
              <a:rPr lang="ru-RU" sz="2400" dirty="0">
                <a:latin typeface="Times New Roman" pitchFamily="18" charset="0"/>
                <a:cs typeface="Times New Roman" pitchFamily="18" charset="0"/>
              </a:rPr>
              <a:t>- мониторинга качества образовательного процесса;</a:t>
            </a:r>
          </a:p>
          <a:p>
            <a:r>
              <a:rPr lang="ru-RU" sz="2400" dirty="0">
                <a:latin typeface="Times New Roman" pitchFamily="18" charset="0"/>
                <a:cs typeface="Times New Roman" pitchFamily="18" charset="0"/>
              </a:rPr>
              <a:t> - независимой оценки качества образования. </a:t>
            </a:r>
          </a:p>
        </p:txBody>
      </p:sp>
      <p:sp>
        <p:nvSpPr>
          <p:cNvPr id="6" name="Прямоугольник 5"/>
          <p:cNvSpPr/>
          <p:nvPr/>
        </p:nvSpPr>
        <p:spPr>
          <a:xfrm>
            <a:off x="947056" y="2512483"/>
            <a:ext cx="8425543" cy="4154984"/>
          </a:xfrm>
          <a:prstGeom prst="rect">
            <a:avLst/>
          </a:prstGeom>
        </p:spPr>
        <p:txBody>
          <a:bodyPr wrap="square">
            <a:spAutoFit/>
          </a:bodyPr>
          <a:lstStyle/>
          <a:p>
            <a:r>
              <a:rPr lang="ru-RU" sz="2400" b="1" dirty="0">
                <a:latin typeface="Times New Roman" pitchFamily="18" charset="0"/>
                <a:cs typeface="Times New Roman" pitchFamily="18" charset="0"/>
              </a:rPr>
              <a:t>Источниками данных для внутренней системы оценки качества образования являются: </a:t>
            </a:r>
          </a:p>
          <a:p>
            <a:r>
              <a:rPr lang="ru-RU" sz="2400" dirty="0">
                <a:latin typeface="Times New Roman" pitchFamily="18" charset="0"/>
                <a:cs typeface="Times New Roman" pitchFamily="18" charset="0"/>
              </a:rPr>
              <a:t>- результаты входного контроля групп нового набора; </a:t>
            </a:r>
          </a:p>
          <a:p>
            <a:r>
              <a:rPr lang="ru-RU" sz="2400" dirty="0">
                <a:latin typeface="Times New Roman" pitchFamily="18" charset="0"/>
                <a:cs typeface="Times New Roman" pitchFamily="18" charset="0"/>
              </a:rPr>
              <a:t>- результаты мониторинга приёма групп нового набора;</a:t>
            </a:r>
          </a:p>
          <a:p>
            <a:r>
              <a:rPr lang="ru-RU" sz="2400" dirty="0">
                <a:latin typeface="Times New Roman" pitchFamily="18" charset="0"/>
                <a:cs typeface="Times New Roman" pitchFamily="18" charset="0"/>
              </a:rPr>
              <a:t>- результаты промежуточной и итоговой аттестации; </a:t>
            </a:r>
          </a:p>
          <a:p>
            <a:r>
              <a:rPr lang="ru-RU" sz="2400" dirty="0">
                <a:latin typeface="Times New Roman" pitchFamily="18" charset="0"/>
                <a:cs typeface="Times New Roman" pitchFamily="18" charset="0"/>
              </a:rPr>
              <a:t>- результаты участия в демонстрационном экзамене; </a:t>
            </a:r>
          </a:p>
          <a:p>
            <a:r>
              <a:rPr lang="ru-RU" sz="2400" dirty="0">
                <a:latin typeface="Times New Roman" pitchFamily="18" charset="0"/>
                <a:cs typeface="Times New Roman" pitchFamily="18" charset="0"/>
              </a:rPr>
              <a:t>- результаты мониторинговых исследований; </a:t>
            </a:r>
          </a:p>
          <a:p>
            <a:r>
              <a:rPr lang="ru-RU" sz="2400" dirty="0">
                <a:latin typeface="Times New Roman" pitchFamily="18" charset="0"/>
                <a:cs typeface="Times New Roman" pitchFamily="18" charset="0"/>
              </a:rPr>
              <a:t>- результаты анкетирования;</a:t>
            </a:r>
          </a:p>
          <a:p>
            <a:r>
              <a:rPr lang="ru-RU" sz="2400" dirty="0">
                <a:latin typeface="Times New Roman" pitchFamily="18" charset="0"/>
                <a:cs typeface="Times New Roman" pitchFamily="18" charset="0"/>
              </a:rPr>
              <a:t> - отчеты;</a:t>
            </a:r>
          </a:p>
          <a:p>
            <a:r>
              <a:rPr lang="ru-RU" sz="2400" dirty="0">
                <a:latin typeface="Times New Roman" pitchFamily="18" charset="0"/>
                <a:cs typeface="Times New Roman" pitchFamily="18" charset="0"/>
              </a:rPr>
              <a:t> - результаты посещения и </a:t>
            </a:r>
            <a:r>
              <a:rPr lang="ru-RU" sz="2400" dirty="0" err="1">
                <a:latin typeface="Times New Roman" pitchFamily="18" charset="0"/>
                <a:cs typeface="Times New Roman" pitchFamily="18" charset="0"/>
              </a:rPr>
              <a:t>взаимопосещения</a:t>
            </a:r>
            <a:r>
              <a:rPr lang="ru-RU" sz="2400" dirty="0">
                <a:latin typeface="Times New Roman" pitchFamily="18" charset="0"/>
                <a:cs typeface="Times New Roman" pitchFamily="18" charset="0"/>
              </a:rPr>
              <a:t> учебных занятий, внеаудиторных мероприятий и т д. </a:t>
            </a:r>
          </a:p>
        </p:txBody>
      </p:sp>
    </p:spTree>
    <p:extLst>
      <p:ext uri="{BB962C8B-B14F-4D97-AF65-F5344CB8AC3E}">
        <p14:creationId xmlns:p14="http://schemas.microsoft.com/office/powerpoint/2010/main" val="146536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074" y="474345"/>
            <a:ext cx="10659292" cy="5632311"/>
          </a:xfrm>
          <a:prstGeom prst="rect">
            <a:avLst/>
          </a:prstGeom>
        </p:spPr>
        <p:txBody>
          <a:bodyPr wrap="square">
            <a:spAutoFit/>
          </a:bodyPr>
          <a:lstStyle/>
          <a:p>
            <a:r>
              <a:rPr lang="ru-RU" sz="2400" b="1" dirty="0">
                <a:latin typeface="Times New Roman" pitchFamily="18" charset="0"/>
                <a:cs typeface="Times New Roman" pitchFamily="18" charset="0"/>
              </a:rPr>
              <a:t>Объектами внутренней системы оценки качества образования ПОО являются</a:t>
            </a:r>
            <a:r>
              <a:rPr lang="ru-RU" sz="2400" dirty="0">
                <a:latin typeface="Times New Roman" pitchFamily="18" charset="0"/>
                <a:cs typeface="Times New Roman" pitchFamily="18" charset="0"/>
              </a:rPr>
              <a:t>:</a:t>
            </a:r>
          </a:p>
          <a:p>
            <a:r>
              <a:rPr lang="ru-RU" sz="2400" dirty="0">
                <a:latin typeface="Times New Roman" pitchFamily="18" charset="0"/>
                <a:cs typeface="Times New Roman" pitchFamily="18" charset="0"/>
              </a:rPr>
              <a:t> - основные профессиональные образовательные программы; - дополнительные профессиональные программы; </a:t>
            </a:r>
          </a:p>
          <a:p>
            <a:r>
              <a:rPr lang="ru-RU" sz="2400" dirty="0">
                <a:latin typeface="Times New Roman" pitchFamily="18" charset="0"/>
                <a:cs typeface="Times New Roman" pitchFamily="18" charset="0"/>
              </a:rPr>
              <a:t>- информационно-образовательная среда ПОО; </a:t>
            </a:r>
          </a:p>
          <a:p>
            <a:r>
              <a:rPr lang="ru-RU" sz="2400" dirty="0">
                <a:latin typeface="Times New Roman" pitchFamily="18" charset="0"/>
                <a:cs typeface="Times New Roman" pitchFamily="18" charset="0"/>
              </a:rPr>
              <a:t>- образовательный процесс (содержание обучения; анализ промежуточного и итогового контроля, участие в ДЭ, олимпиадах, конкурсах и т д.);</a:t>
            </a:r>
          </a:p>
          <a:p>
            <a:r>
              <a:rPr lang="ru-RU" sz="2400" dirty="0">
                <a:latin typeface="Times New Roman" pitchFamily="18" charset="0"/>
                <a:cs typeface="Times New Roman" pitchFamily="18" charset="0"/>
              </a:rPr>
              <a:t> - воспитательная работа; </a:t>
            </a:r>
          </a:p>
          <a:p>
            <a:r>
              <a:rPr lang="ru-RU" sz="2400" dirty="0">
                <a:latin typeface="Times New Roman" pitchFamily="18" charset="0"/>
                <a:cs typeface="Times New Roman" pitchFamily="18" charset="0"/>
              </a:rPr>
              <a:t>- обучающиеся (качество подготовки выпускников, учебные достижения); </a:t>
            </a:r>
          </a:p>
          <a:p>
            <a:r>
              <a:rPr lang="ru-RU" sz="2400" dirty="0">
                <a:latin typeface="Times New Roman" pitchFamily="18" charset="0"/>
                <a:cs typeface="Times New Roman" pitchFamily="18" charset="0"/>
              </a:rPr>
              <a:t>педагогические работники ПОО (уровень профессиональной компетентности; использование новейших технологий, участие в профессиональных конкурсах разного уровня, научно-практических конференциях и т д.); </a:t>
            </a:r>
          </a:p>
          <a:p>
            <a:r>
              <a:rPr lang="ru-RU" sz="2400" dirty="0">
                <a:latin typeface="Times New Roman" pitchFamily="18" charset="0"/>
                <a:cs typeface="Times New Roman" pitchFamily="18" charset="0"/>
              </a:rPr>
              <a:t>- условия (учебно-методические, материально-технические, </a:t>
            </a:r>
            <a:r>
              <a:rPr lang="ru-RU" sz="2400" dirty="0" err="1">
                <a:latin typeface="Times New Roman" pitchFamily="18" charset="0"/>
                <a:cs typeface="Times New Roman" pitchFamily="18" charset="0"/>
              </a:rPr>
              <a:t>нормативноправовые</a:t>
            </a:r>
            <a:r>
              <a:rPr lang="ru-RU" sz="2400" dirty="0">
                <a:latin typeface="Times New Roman" pitchFamily="18" charset="0"/>
                <a:cs typeface="Times New Roman" pitchFamily="18" charset="0"/>
              </a:rPr>
              <a:t>, санитарно-гигиенические, кадровые, финансовые); </a:t>
            </a:r>
          </a:p>
          <a:p>
            <a:r>
              <a:rPr lang="ru-RU" sz="2400" dirty="0">
                <a:latin typeface="Times New Roman" pitchFamily="18" charset="0"/>
                <a:cs typeface="Times New Roman" pitchFamily="18" charset="0"/>
              </a:rPr>
              <a:t>- сайт ПОО </a:t>
            </a:r>
          </a:p>
        </p:txBody>
      </p:sp>
    </p:spTree>
    <p:extLst>
      <p:ext uri="{BB962C8B-B14F-4D97-AF65-F5344CB8AC3E}">
        <p14:creationId xmlns:p14="http://schemas.microsoft.com/office/powerpoint/2010/main" val="2715332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53885" y="1326607"/>
            <a:ext cx="10602685" cy="2308324"/>
          </a:xfrm>
          <a:prstGeom prst="rect">
            <a:avLst/>
          </a:prstGeom>
        </p:spPr>
        <p:txBody>
          <a:bodyPr wrap="square">
            <a:spAutoFit/>
          </a:bodyPr>
          <a:lstStyle/>
          <a:p>
            <a:r>
              <a:rPr lang="ru-RU" sz="2400" b="1" dirty="0">
                <a:latin typeface="Times New Roman" pitchFamily="18" charset="0"/>
                <a:cs typeface="Times New Roman" pitchFamily="18" charset="0"/>
              </a:rPr>
              <a:t>Методы проведения внутренней оценки качества образования</a:t>
            </a:r>
            <a:r>
              <a:rPr lang="ru-RU" sz="2400" dirty="0" smtClean="0">
                <a:latin typeface="Times New Roman" pitchFamily="18" charset="0"/>
                <a:cs typeface="Times New Roman" pitchFamily="18" charset="0"/>
              </a:rPr>
              <a:t>:</a:t>
            </a:r>
          </a:p>
          <a:p>
            <a:endParaRPr lang="ru-RU" sz="2400" dirty="0">
              <a:latin typeface="Times New Roman" pitchFamily="18" charset="0"/>
              <a:cs typeface="Times New Roman" pitchFamily="18" charset="0"/>
            </a:endParaRPr>
          </a:p>
          <a:p>
            <a:pPr marL="342900" indent="-342900">
              <a:buFont typeface="Arial" pitchFamily="34" charset="0"/>
              <a:buChar char="•"/>
            </a:pPr>
            <a:r>
              <a:rPr lang="ru-RU" sz="2400" dirty="0" smtClean="0">
                <a:latin typeface="Times New Roman" pitchFamily="18" charset="0"/>
                <a:cs typeface="Times New Roman" pitchFamily="18" charset="0"/>
              </a:rPr>
              <a:t>тестирование</a:t>
            </a:r>
            <a:r>
              <a:rPr lang="ru-RU" sz="2400" dirty="0">
                <a:latin typeface="Times New Roman" pitchFamily="18" charset="0"/>
                <a:cs typeface="Times New Roman" pitchFamily="18" charset="0"/>
              </a:rPr>
              <a:t>; </a:t>
            </a:r>
            <a:endParaRPr lang="ru-RU" sz="2400" dirty="0">
              <a:latin typeface="Times New Roman" pitchFamily="18" charset="0"/>
              <a:cs typeface="Times New Roman" pitchFamily="18" charset="0"/>
            </a:endParaRPr>
          </a:p>
          <a:p>
            <a:pPr marL="342900" indent="-342900">
              <a:buFont typeface="Arial" pitchFamily="34" charset="0"/>
              <a:buChar char="•"/>
            </a:pPr>
            <a:r>
              <a:rPr lang="ru-RU" sz="2400" dirty="0" smtClean="0">
                <a:latin typeface="Times New Roman" pitchFamily="18" charset="0"/>
                <a:cs typeface="Times New Roman" pitchFamily="18" charset="0"/>
              </a:rPr>
              <a:t>анкетирование</a:t>
            </a:r>
            <a:r>
              <a:rPr lang="ru-RU" sz="2400" dirty="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marL="342900" indent="-342900">
              <a:buFont typeface="Arial" pitchFamily="34" charset="0"/>
              <a:buChar char="•"/>
            </a:pPr>
            <a:r>
              <a:rPr lang="ru-RU" sz="2400" dirty="0" smtClean="0">
                <a:latin typeface="Times New Roman" pitchFamily="18" charset="0"/>
                <a:cs typeface="Times New Roman" pitchFamily="18" charset="0"/>
              </a:rPr>
              <a:t>проведение </a:t>
            </a:r>
            <a:r>
              <a:rPr lang="ru-RU" sz="2400" dirty="0">
                <a:latin typeface="Times New Roman" pitchFamily="18" charset="0"/>
                <a:cs typeface="Times New Roman" pitchFamily="18" charset="0"/>
              </a:rPr>
              <a:t>контрольных и других видов работ, </a:t>
            </a:r>
            <a:endParaRPr lang="ru-RU" sz="2400" dirty="0" smtClean="0">
              <a:latin typeface="Times New Roman" pitchFamily="18" charset="0"/>
              <a:cs typeface="Times New Roman" pitchFamily="18" charset="0"/>
            </a:endParaRPr>
          </a:p>
          <a:p>
            <a:pPr marL="342900" indent="-342900">
              <a:buFont typeface="Arial" pitchFamily="34" charset="0"/>
              <a:buChar char="•"/>
            </a:pPr>
            <a:r>
              <a:rPr lang="ru-RU" sz="2400" dirty="0" smtClean="0">
                <a:latin typeface="Times New Roman" pitchFamily="18" charset="0"/>
                <a:cs typeface="Times New Roman" pitchFamily="18" charset="0"/>
              </a:rPr>
              <a:t>статистическая </a:t>
            </a:r>
            <a:r>
              <a:rPr lang="ru-RU" sz="2400" dirty="0">
                <a:latin typeface="Times New Roman" pitchFamily="18" charset="0"/>
                <a:cs typeface="Times New Roman" pitchFamily="18" charset="0"/>
              </a:rPr>
              <a:t>обработка информации и др. </a:t>
            </a:r>
          </a:p>
        </p:txBody>
      </p:sp>
    </p:spTree>
    <p:extLst>
      <p:ext uri="{BB962C8B-B14F-4D97-AF65-F5344CB8AC3E}">
        <p14:creationId xmlns:p14="http://schemas.microsoft.com/office/powerpoint/2010/main" val="1261645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68383" y="989602"/>
            <a:ext cx="11323320" cy="6691358"/>
          </a:xfrm>
        </p:spPr>
        <p:txBody>
          <a:bodyPr>
            <a:noAutofit/>
          </a:bodyPr>
          <a:lstStyle/>
          <a:p>
            <a:pPr marL="0" indent="0">
              <a:lnSpc>
                <a:spcPct val="100000"/>
              </a:lnSpc>
              <a:spcBef>
                <a:spcPts val="0"/>
              </a:spcBef>
              <a:buNone/>
            </a:pPr>
            <a:r>
              <a:rPr lang="ru-RU" sz="2400" b="1" dirty="0">
                <a:latin typeface="Times New Roman" pitchFamily="18" charset="0"/>
                <a:cs typeface="Times New Roman" pitchFamily="18" charset="0"/>
              </a:rPr>
              <a:t>Оценки качества результатов образовательной деятельности включает в себя: </a:t>
            </a:r>
            <a:endParaRPr lang="ru-RU" sz="2400" dirty="0">
              <a:latin typeface="Times New Roman" pitchFamily="18" charset="0"/>
              <a:cs typeface="Times New Roman" pitchFamily="18" charset="0"/>
            </a:endParaRPr>
          </a:p>
          <a:p>
            <a:pPr marL="0" indent="0">
              <a:lnSpc>
                <a:spcPct val="100000"/>
              </a:lnSpc>
              <a:spcBef>
                <a:spcPts val="0"/>
              </a:spcBef>
              <a:buNone/>
            </a:pPr>
            <a:r>
              <a:rPr lang="ru-RU" sz="2400" dirty="0">
                <a:latin typeface="Times New Roman" pitchFamily="18" charset="0"/>
                <a:cs typeface="Times New Roman" pitchFamily="18" charset="0"/>
              </a:rPr>
              <a:t>- соответствие уровня освоения требованиям ФГОС СПО; </a:t>
            </a:r>
          </a:p>
          <a:p>
            <a:pPr marL="0" indent="0">
              <a:lnSpc>
                <a:spcPct val="100000"/>
              </a:lnSpc>
              <a:spcBef>
                <a:spcPts val="0"/>
              </a:spcBef>
              <a:buNone/>
            </a:pPr>
            <a:r>
              <a:rPr lang="ru-RU" sz="2400" dirty="0">
                <a:latin typeface="Times New Roman" pitchFamily="18" charset="0"/>
                <a:cs typeface="Times New Roman" pitchFamily="18" charset="0"/>
              </a:rPr>
              <a:t>- результаты промежуточной и текущей аттестации; </a:t>
            </a:r>
          </a:p>
          <a:p>
            <a:pPr marL="0" indent="0">
              <a:lnSpc>
                <a:spcPct val="100000"/>
              </a:lnSpc>
              <a:spcBef>
                <a:spcPts val="0"/>
              </a:spcBef>
              <a:buNone/>
            </a:pPr>
            <a:r>
              <a:rPr lang="ru-RU" sz="2400" dirty="0">
                <a:latin typeface="Times New Roman" pitchFamily="18" charset="0"/>
                <a:cs typeface="Times New Roman" pitchFamily="18" charset="0"/>
              </a:rPr>
              <a:t>- результаты учебной и производственной практики;</a:t>
            </a:r>
          </a:p>
          <a:p>
            <a:pPr marL="0" indent="0">
              <a:lnSpc>
                <a:spcPct val="100000"/>
              </a:lnSpc>
              <a:spcBef>
                <a:spcPts val="0"/>
              </a:spcBef>
              <a:buNone/>
            </a:pPr>
            <a:r>
              <a:rPr lang="ru-RU" sz="2400" dirty="0">
                <a:latin typeface="Times New Roman" pitchFamily="18" charset="0"/>
                <a:cs typeface="Times New Roman" pitchFamily="18" charset="0"/>
              </a:rPr>
              <a:t>- результаты государственной итоговой аттестации;</a:t>
            </a:r>
          </a:p>
          <a:p>
            <a:pPr marL="0" indent="0">
              <a:lnSpc>
                <a:spcPct val="100000"/>
              </a:lnSpc>
              <a:spcBef>
                <a:spcPts val="0"/>
              </a:spcBef>
              <a:buNone/>
            </a:pPr>
            <a:r>
              <a:rPr lang="ru-RU" sz="2400" dirty="0">
                <a:latin typeface="Times New Roman" pitchFamily="18" charset="0"/>
                <a:cs typeface="Times New Roman" pitchFamily="18" charset="0"/>
              </a:rPr>
              <a:t>- мониторинговые исследования качества знаний обучающихся; </a:t>
            </a:r>
          </a:p>
          <a:p>
            <a:pPr marL="0" indent="0">
              <a:lnSpc>
                <a:spcPct val="100000"/>
              </a:lnSpc>
              <a:spcBef>
                <a:spcPts val="0"/>
              </a:spcBef>
              <a:buNone/>
            </a:pPr>
            <a:r>
              <a:rPr lang="ru-RU" sz="2400" dirty="0">
                <a:latin typeface="Times New Roman" pitchFamily="18" charset="0"/>
                <a:cs typeface="Times New Roman" pitchFamily="18" charset="0"/>
              </a:rPr>
              <a:t>- оценка соответствия качества подготовки требованиям работодателей; </a:t>
            </a:r>
          </a:p>
          <a:p>
            <a:pPr marL="0" indent="0">
              <a:lnSpc>
                <a:spcPct val="100000"/>
              </a:lnSpc>
              <a:spcBef>
                <a:spcPts val="0"/>
              </a:spcBef>
              <a:buNone/>
            </a:pPr>
            <a:r>
              <a:rPr lang="ru-RU" sz="2400" dirty="0">
                <a:latin typeface="Times New Roman" pitchFamily="18" charset="0"/>
                <a:cs typeface="Times New Roman" pitchFamily="18" charset="0"/>
              </a:rPr>
              <a:t>- обеспеченность методической и учебной литературой; </a:t>
            </a:r>
          </a:p>
          <a:p>
            <a:pPr marL="0" indent="0">
              <a:lnSpc>
                <a:spcPct val="100000"/>
              </a:lnSpc>
              <a:spcBef>
                <a:spcPts val="0"/>
              </a:spcBef>
              <a:buNone/>
            </a:pPr>
            <a:r>
              <a:rPr lang="ru-RU" sz="2400" dirty="0">
                <a:latin typeface="Times New Roman" pitchFamily="18" charset="0"/>
                <a:cs typeface="Times New Roman" pitchFamily="18" charset="0"/>
              </a:rPr>
              <a:t>- результативность участия в международных, всероссийских, региональных, городских, конференциях, конкурсах, предметных олимпиадах, фестивалях, соревнованиях и т д;</a:t>
            </a:r>
          </a:p>
          <a:p>
            <a:pPr marL="0" indent="0">
              <a:lnSpc>
                <a:spcPct val="100000"/>
              </a:lnSpc>
              <a:spcBef>
                <a:spcPts val="0"/>
              </a:spcBef>
              <a:buNone/>
            </a:pPr>
            <a:r>
              <a:rPr lang="ru-RU" sz="2400" dirty="0">
                <a:latin typeface="Times New Roman" pitchFamily="18" charset="0"/>
                <a:cs typeface="Times New Roman" pitchFamily="18" charset="0"/>
              </a:rPr>
              <a:t>- сохранение контингента обучающихся; </a:t>
            </a:r>
          </a:p>
          <a:p>
            <a:pPr marL="0" indent="0">
              <a:lnSpc>
                <a:spcPct val="100000"/>
              </a:lnSpc>
              <a:spcBef>
                <a:spcPts val="0"/>
              </a:spcBef>
              <a:buNone/>
            </a:pPr>
            <a:r>
              <a:rPr lang="ru-RU" sz="2400" dirty="0">
                <a:latin typeface="Times New Roman" pitchFamily="18" charset="0"/>
                <a:cs typeface="Times New Roman" pitchFamily="18" charset="0"/>
              </a:rPr>
              <a:t>- результаты трудоустройства и занятости выпускников;</a:t>
            </a:r>
          </a:p>
          <a:p>
            <a:pPr marL="0" indent="0">
              <a:lnSpc>
                <a:spcPct val="100000"/>
              </a:lnSpc>
              <a:spcBef>
                <a:spcPts val="0"/>
              </a:spcBef>
              <a:buNone/>
            </a:pPr>
            <a:r>
              <a:rPr lang="ru-RU" sz="2400" dirty="0">
                <a:latin typeface="Times New Roman" pitchFamily="18" charset="0"/>
                <a:cs typeface="Times New Roman" pitchFamily="18" charset="0"/>
              </a:rPr>
              <a:t> - результаты лицензирования</a:t>
            </a:r>
            <a:r>
              <a:rPr lang="ru-RU" sz="2400" dirty="0" smtClean="0">
                <a:latin typeface="Times New Roman" pitchFamily="18" charset="0"/>
                <a:cs typeface="Times New Roman" pitchFamily="18" charset="0"/>
              </a:rPr>
              <a:t>;</a:t>
            </a:r>
          </a:p>
          <a:p>
            <a:pPr marL="0" indent="0">
              <a:lnSpc>
                <a:spcPct val="100000"/>
              </a:lnSpc>
              <a:spcBef>
                <a:spcPts val="0"/>
              </a:spcBef>
              <a:buNone/>
            </a:pP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 результаты независимой оценки качества образования</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650598537"/>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4674</TotalTime>
  <Words>959</Words>
  <Application>Microsoft Office PowerPoint</Application>
  <PresentationFormat>Произвольный</PresentationFormat>
  <Paragraphs>98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Воздушный поток</vt:lpstr>
      <vt:lpstr>Тема: «Внутренняя система оценки качества образования ПОО: нормативная база, обязательные мероприятия, методы оценки, использование результатов в организации образовательного процесса»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ЗамВР</dc:creator>
  <cp:lastModifiedBy>laptop</cp:lastModifiedBy>
  <cp:revision>22</cp:revision>
  <dcterms:created xsi:type="dcterms:W3CDTF">2024-08-28T13:05:27Z</dcterms:created>
  <dcterms:modified xsi:type="dcterms:W3CDTF">2024-10-17T13:32:44Z</dcterms:modified>
</cp:coreProperties>
</file>