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0" r:id="rId1"/>
  </p:sldMasterIdLst>
  <p:notesMasterIdLst>
    <p:notesMasterId r:id="rId21"/>
  </p:notesMasterIdLst>
  <p:sldIdLst>
    <p:sldId id="256" r:id="rId2"/>
    <p:sldId id="291" r:id="rId3"/>
    <p:sldId id="275" r:id="rId4"/>
    <p:sldId id="279" r:id="rId5"/>
    <p:sldId id="293" r:id="rId6"/>
    <p:sldId id="294" r:id="rId7"/>
    <p:sldId id="295" r:id="rId8"/>
    <p:sldId id="274" r:id="rId9"/>
    <p:sldId id="305" r:id="rId10"/>
    <p:sldId id="304" r:id="rId11"/>
    <p:sldId id="296" r:id="rId12"/>
    <p:sldId id="306" r:id="rId13"/>
    <p:sldId id="297" r:id="rId14"/>
    <p:sldId id="298" r:id="rId15"/>
    <p:sldId id="299" r:id="rId16"/>
    <p:sldId id="300" r:id="rId17"/>
    <p:sldId id="301" r:id="rId18"/>
    <p:sldId id="302" r:id="rId19"/>
    <p:sldId id="303" r:id="rId2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909D3881-239A-4AF1-9941-F0C2E68E068A}">
          <p14:sldIdLst>
            <p14:sldId id="256"/>
            <p14:sldId id="291"/>
            <p14:sldId id="275"/>
            <p14:sldId id="279"/>
            <p14:sldId id="293"/>
            <p14:sldId id="294"/>
            <p14:sldId id="295"/>
            <p14:sldId id="274"/>
            <p14:sldId id="305"/>
            <p14:sldId id="304"/>
            <p14:sldId id="296"/>
            <p14:sldId id="306"/>
            <p14:sldId id="297"/>
            <p14:sldId id="298"/>
          </p14:sldIdLst>
        </p14:section>
        <p14:section name="Раздел без заголовка" id="{F45E87E3-D11A-453C-9FE9-667C62B17ABA}">
          <p14:sldIdLst>
            <p14:sldId id="299"/>
            <p14:sldId id="300"/>
            <p14:sldId id="301"/>
            <p14:sldId id="302"/>
            <p14:sldId id="303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D1815"/>
    <a:srgbClr val="0068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Светлый стиль 2 -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8A107856-5554-42FB-B03E-39F5DBC370BA}" styleName="Средний стиль 4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0E3FDE45-AF77-4B5C-9715-49D594BDF05E}" styleName="Светлый стиль 1 - акцент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5DA37D80-6434-44D0-A028-1B22A696006F}" styleName="Светлый стиль 3 -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3B4B98B0-60AC-42C2-AFA5-B58CD77FA1E5}" styleName="Светлый стиль 1 -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85BE263C-DBD7-4A20-BB59-AAB30ACAA65A}" styleName="Средний стиль 3 - 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2833802-FEF1-4C79-8D5D-14CF1EAF98D9}" styleName="Светлый стиль 2 - акцент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57" d="100"/>
          <a:sy n="57" d="100"/>
        </p:scale>
        <p:origin x="-2634" y="-138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5" d="100"/>
          <a:sy n="55" d="100"/>
        </p:scale>
        <p:origin x="2880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D7988B-FC74-4177-96D6-A2E000D6B666}" type="datetimeFigureOut">
              <a:rPr lang="ru-RU" smtClean="0"/>
              <a:t>17.10.2024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555CA2-192E-49DA-82E1-67BE9FF9A2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11400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  <a:noFill/>
        </p:spPr>
        <p:txBody>
          <a:bodyPr anchor="b">
            <a:noAutofit/>
          </a:bodyPr>
          <a:lstStyle>
            <a:lvl1pPr algn="r">
              <a:defRPr sz="5400">
                <a:ln w="22225" cap="flat" cmpd="sng">
                  <a:solidFill>
                    <a:schemeClr val="accent2">
                      <a:lumMod val="50000"/>
                    </a:schemeClr>
                  </a:solidFill>
                </a:ln>
                <a:solidFill>
                  <a:schemeClr val="accent1"/>
                </a:solidFill>
              </a:defRPr>
            </a:lvl1pPr>
          </a:lstStyle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4BA71-1AD1-49E5-9DB5-69095886D0CB}" type="datetimeFigureOut">
              <a:rPr lang="ru-RU" smtClean="0"/>
              <a:t>17.10.2024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4FF44-7DE0-4E0F-964B-7F09F71542D6}" type="slidenum">
              <a:rPr lang="ru-RU" smtClean="0"/>
              <a:t>‹#›</a:t>
            </a:fld>
            <a:endParaRPr lang="ru-RU"/>
          </a:p>
        </p:txBody>
      </p:sp>
      <p:pic>
        <p:nvPicPr>
          <p:cNvPr id="18" name="Рисунок 17">
            <a:extLst>
              <a:ext uri="{FF2B5EF4-FFF2-40B4-BE49-F238E27FC236}">
                <a16:creationId xmlns:a16="http://schemas.microsoft.com/office/drawing/2014/main" xmlns="" id="{8E9441A5-5F0C-4FFC-8C47-F3E9FC4CE64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069" y="226903"/>
            <a:ext cx="1761690" cy="21437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34369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4BA71-1AD1-49E5-9DB5-69095886D0CB}" type="datetimeFigureOut">
              <a:rPr lang="ru-RU" smtClean="0"/>
              <a:t>17.10.2024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4FF44-7DE0-4E0F-964B-7F09F71542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00648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4BA71-1AD1-49E5-9DB5-69095886D0CB}" type="datetimeFigureOut">
              <a:rPr lang="ru-RU" smtClean="0"/>
              <a:t>17.10.2024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4FF44-7DE0-4E0F-964B-7F09F71542D6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908908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4BA71-1AD1-49E5-9DB5-69095886D0CB}" type="datetimeFigureOut">
              <a:rPr lang="ru-RU" smtClean="0"/>
              <a:t>17.10.2024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4FF44-7DE0-4E0F-964B-7F09F71542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351394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4BA71-1AD1-49E5-9DB5-69095886D0CB}" type="datetimeFigureOut">
              <a:rPr lang="ru-RU" smtClean="0"/>
              <a:t>17.10.2024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4FF44-7DE0-4E0F-964B-7F09F71542D6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2303623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4BA71-1AD1-49E5-9DB5-69095886D0CB}" type="datetimeFigureOut">
              <a:rPr lang="ru-RU" smtClean="0"/>
              <a:t>17.10.2024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4FF44-7DE0-4E0F-964B-7F09F71542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52193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4BA71-1AD1-49E5-9DB5-69095886D0CB}" type="datetimeFigureOut">
              <a:rPr lang="ru-RU" smtClean="0"/>
              <a:t>17.10.2024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4FF44-7DE0-4E0F-964B-7F09F71542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200499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4BA71-1AD1-49E5-9DB5-69095886D0CB}" type="datetimeFigureOut">
              <a:rPr lang="ru-RU" smtClean="0"/>
              <a:t>17.10.2024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4FF44-7DE0-4E0F-964B-7F09F71542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74837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4BA71-1AD1-49E5-9DB5-69095886D0CB}" type="datetimeFigureOut">
              <a:rPr lang="ru-RU" smtClean="0"/>
              <a:t>17.10.2024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4FF44-7DE0-4E0F-964B-7F09F71542D6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D2CE4D57-FF15-4E83-B436-D7EEF6896F2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069" y="226903"/>
            <a:ext cx="1761690" cy="21437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1727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4BA71-1AD1-49E5-9DB5-69095886D0CB}" type="datetimeFigureOut">
              <a:rPr lang="ru-RU" smtClean="0"/>
              <a:t>17.10.2024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4FF44-7DE0-4E0F-964B-7F09F71542D6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C931CC99-AA65-416C-988B-3B121099E01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069" y="226903"/>
            <a:ext cx="1761690" cy="21437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70648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4BA71-1AD1-49E5-9DB5-69095886D0CB}" type="datetimeFigureOut">
              <a:rPr lang="ru-RU" smtClean="0"/>
              <a:t>17.10.2024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4FF44-7DE0-4E0F-964B-7F09F71542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0331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4BA71-1AD1-49E5-9DB5-69095886D0CB}" type="datetimeFigureOut">
              <a:rPr lang="ru-RU" smtClean="0"/>
              <a:t>17.10.2024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4FF44-7DE0-4E0F-964B-7F09F71542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71284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4BA71-1AD1-49E5-9DB5-69095886D0CB}" type="datetimeFigureOut">
              <a:rPr lang="ru-RU" smtClean="0"/>
              <a:t>17.10.2024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4FF44-7DE0-4E0F-964B-7F09F71542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1552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4BA71-1AD1-49E5-9DB5-69095886D0CB}" type="datetimeFigureOut">
              <a:rPr lang="ru-RU" smtClean="0"/>
              <a:t>17.10.2024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4FF44-7DE0-4E0F-964B-7F09F71542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35603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4BA71-1AD1-49E5-9DB5-69095886D0CB}" type="datetimeFigureOut">
              <a:rPr lang="ru-RU" smtClean="0"/>
              <a:t>17.10.2024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4FF44-7DE0-4E0F-964B-7F09F71542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83370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4BA71-1AD1-49E5-9DB5-69095886D0CB}" type="datetimeFigureOut">
              <a:rPr lang="ru-RU" smtClean="0"/>
              <a:t>17.10.2024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4FF44-7DE0-4E0F-964B-7F09F71542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45111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9000">
              <a:srgbClr val="FFC000">
                <a:alpha val="85000"/>
              </a:srgbClr>
            </a:gs>
            <a:gs pos="100000">
              <a:srgbClr val="00682F"/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74BA71-1AD1-49E5-9DB5-69095886D0CB}" type="datetimeFigureOut">
              <a:rPr lang="ru-RU" smtClean="0"/>
              <a:t>17.10.2024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F54FF44-7DE0-4E0F-964B-7F09F71542D6}" type="slidenum">
              <a:rPr lang="ru-RU" smtClean="0"/>
              <a:t>‹#›</a:t>
            </a:fld>
            <a:endParaRPr lang="ru-RU"/>
          </a:p>
        </p:txBody>
      </p:sp>
      <p:pic>
        <p:nvPicPr>
          <p:cNvPr id="18" name="Рисунок 17">
            <a:extLst>
              <a:ext uri="{FF2B5EF4-FFF2-40B4-BE49-F238E27FC236}">
                <a16:creationId xmlns:a16="http://schemas.microsoft.com/office/drawing/2014/main" xmlns="" id="{656F240C-664E-4DD4-925F-92739646A4D2}"/>
              </a:ext>
            </a:extLst>
          </p:cNvPr>
          <p:cNvPicPr>
            <a:picLocks noChangeAspect="1"/>
          </p:cNvPicPr>
          <p:nvPr userDrawn="1"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069" y="226903"/>
            <a:ext cx="1761690" cy="21437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43550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  <p:sldLayoutId id="2147483703" r:id="rId13"/>
    <p:sldLayoutId id="2147483704" r:id="rId14"/>
    <p:sldLayoutId id="2147483705" r:id="rId15"/>
    <p:sldLayoutId id="214748370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mailto:zlobina@alcollege.ru" TargetMode="External"/><Relationship Id="rId2" Type="http://schemas.openxmlformats.org/officeDocument/2006/relationships/hyperlink" Target="mailto:podenezhko.vp@yandex.ru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mailto:ur@valindteh.ru" TargetMode="External"/><Relationship Id="rId4" Type="http://schemas.openxmlformats.org/officeDocument/2006/relationships/hyperlink" Target="mailto:vnv@bincol.ru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mailto:cheremushkina1981@mail.ru5" TargetMode="External"/><Relationship Id="rId2" Type="http://schemas.openxmlformats.org/officeDocument/2006/relationships/hyperlink" Target="mailto:matyashova2016@yandex.ru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mailto:KobzevaIrina81@yandex.ru" TargetMode="External"/><Relationship Id="rId4" Type="http://schemas.openxmlformats.org/officeDocument/2006/relationships/hyperlink" Target="mailto:viktoria010571@yandex.ru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://www.alcollege.ru/files/rymo-yr/&#1057;&#1087;&#1080;&#1089;&#1086;&#1095;&#1085;&#1099;&#1081;%20&#1089;&#1086;&#1089;&#1090;&#1072;&#1074;%20&#1056;&#1059;&#1052;&#1054;%20&#1080;%20&#1089;&#1086;&#1089;&#1090;&#1072;&#1074;%20&#1088;&#1072;&#1073;&#1086;&#1095;&#1080;&#1093;%20&#1075;&#1088;&#1091;&#1087;&#1087;.pdf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3.png"/><Relationship Id="rId7" Type="http://schemas.openxmlformats.org/officeDocument/2006/relationships/hyperlink" Target="http://www.alcollege.ru/deyatelnost/rumo-zamestitelej-po-ur.html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alcollege.ru/activ/79-rumo-zamestitelej-po-ur/1106-metodicheskaya-kopilka.html" TargetMode="Externa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alcollege.ru/activ/79-rumo-zamestitelej-po-ur/1106-metodicheskaya-kopilka.html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lcollege.ru/files/rymo-yr/&#1054;&#1090;&#1095;&#1077;&#1090;%20&#1056;&#1059;&#1052;&#1054;%20&#1079;&#1072;&#1084;&#1086;&#1074;%20&#1087;&#1086;%20&#1059;&#1056;%20&#1079;&#1072;%202023-2024.pdf" TargetMode="External"/><Relationship Id="rId2" Type="http://schemas.openxmlformats.org/officeDocument/2006/relationships/hyperlink" Target="http://www.alcollege.ru/files/rymo-yr/&#1055;&#1083;&#1072;&#1085;%20&#1088;&#1072;&#1073;&#1086;&#1090;&#1099;%20&#1056;&#1059;&#1052;&#1054;%20&#1079;&#1072;&#1084;&#1077;&#1089;&#1090;&#1080;&#1090;&#1077;&#1083;&#1077;&#1081;%20&#1076;&#1080;&#1088;&#1077;&#1082;&#1090;&#1086;&#1088;&#1086;&#1074;%20&#1087;&#1086;%20&#1091;&#1095;&#1077;&#1073;&#1085;&#1086;&#1081;%20&#1088;&#1072;&#1073;&#1086;&#1090;&#1077;%20&#1085;&#1072;%202024-2025%20&#1091;&#1095;&#1077;&#1073;&#1085;&#1099;&#1081;%20&#1075;&#1086;&#1076;.pdf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617C0D34-9D1E-4677-9C69-D4D8D9437FE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72279" y="1795549"/>
            <a:ext cx="9788068" cy="2655014"/>
          </a:xfrm>
        </p:spPr>
        <p:txBody>
          <a:bodyPr/>
          <a:lstStyle/>
          <a:p>
            <a:pPr algn="ctr"/>
            <a:r>
              <a:rPr lang="ru-RU" sz="3600" b="1" dirty="0" smtClean="0">
                <a:ln w="22225" cap="flat" cmpd="sng"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Об итогах работы в 2023-2024 учебном году и планировании деятельности РУМО заместителей директоров по учебной </a:t>
            </a:r>
            <a:r>
              <a:rPr lang="ru-RU" sz="3600" b="1" dirty="0" smtClean="0">
                <a:ln w="22225" cap="flat" cmpd="sng"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работе ПОО Белгородской области </a:t>
            </a:r>
            <a:r>
              <a:rPr lang="ru-RU" sz="3600" b="1" dirty="0" smtClean="0">
                <a:ln w="22225" cap="flat" cmpd="sng"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 2024-2025 учебный </a:t>
            </a:r>
            <a:r>
              <a:rPr lang="ru-RU" sz="3600" b="1" dirty="0" smtClean="0">
                <a:ln w="22225" cap="flat" cmpd="sng"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</a:t>
            </a:r>
            <a:endParaRPr lang="ru-RU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4"/>
          <p:cNvSpPr txBox="1">
            <a:spLocks noChangeArrowheads="1"/>
          </p:cNvSpPr>
          <p:nvPr/>
        </p:nvSpPr>
        <p:spPr bwMode="auto">
          <a:xfrm>
            <a:off x="2227811" y="221240"/>
            <a:ext cx="9277004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Министерство образования Белгородской области</a:t>
            </a:r>
          </a:p>
          <a:p>
            <a:pPr algn="ctr" eaLnBrk="1" hangingPunct="1"/>
            <a:r>
              <a:rPr lang="ru-RU" altLang="ru-RU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ОГАПОУ «Алексеевский колледж»</a:t>
            </a:r>
          </a:p>
        </p:txBody>
      </p:sp>
      <p:sp>
        <p:nvSpPr>
          <p:cNvPr id="7" name="Скругленный прямоугольник 6"/>
          <p:cNvSpPr/>
          <p:nvPr/>
        </p:nvSpPr>
        <p:spPr bwMode="auto">
          <a:xfrm>
            <a:off x="6151418" y="4943740"/>
            <a:ext cx="5552903" cy="1643074"/>
          </a:xfrm>
          <a:prstGeom prst="round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8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Злобина Ирина Александровна,</a:t>
            </a:r>
          </a:p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заместитель директора</a:t>
            </a:r>
          </a:p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ОГАПОУ  «Алексеевский колледж», </a:t>
            </a:r>
          </a:p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председатель РУМО заместителей директоров по учебной работе ПОО Белгородской области</a:t>
            </a:r>
            <a:r>
              <a:rPr kumimoji="0" lang="ru-RU" alt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 </a:t>
            </a:r>
          </a:p>
          <a:p>
            <a:pPr marL="0" marR="0" lvl="0" indent="0" algn="ctr" defTabSz="914099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Segoe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45797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8310595"/>
              </p:ext>
            </p:extLst>
          </p:nvPr>
        </p:nvGraphicFramePr>
        <p:xfrm>
          <a:off x="0" y="1129566"/>
          <a:ext cx="12191999" cy="5728433"/>
        </p:xfrm>
        <a:graphic>
          <a:graphicData uri="http://schemas.openxmlformats.org/drawingml/2006/table">
            <a:tbl>
              <a:tblPr firstRow="1" firstCol="1" bandRow="1">
                <a:tableStyleId>{8A107856-5554-42FB-B03E-39F5DBC370BA}</a:tableStyleId>
              </a:tblPr>
              <a:tblGrid>
                <a:gridCol w="821904"/>
                <a:gridCol w="2714482"/>
                <a:gridCol w="4011970"/>
                <a:gridCol w="4643643"/>
              </a:tblGrid>
              <a:tr h="31824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п</a:t>
                      </a:r>
                      <a:r>
                        <a:rPr lang="en-US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/</a:t>
                      </a: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Ф.И.О.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Место работы, должность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Контактные данные</a:t>
                      </a:r>
                      <a:endParaRPr lang="ru-RU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190947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</a:t>
                      </a:r>
                      <a:endParaRPr lang="ru-RU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Поденежко</a:t>
                      </a: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Вероника Петровна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Консультант отдела профессионального образования департамента профессионального образования и науки Министерства образования Белгородской области, координатор РУМО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8(4722) 23-10-41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u="sng" dirty="0">
                          <a:effectLst/>
                          <a:latin typeface="Times New Roman" pitchFamily="18" charset="0"/>
                          <a:cs typeface="Times New Roman" pitchFamily="18" charset="0"/>
                          <a:hlinkClick r:id="rId2"/>
                        </a:rPr>
                        <a:t>podenezhko.vp@yandex.ru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95473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 </a:t>
                      </a:r>
                      <a:endParaRPr lang="ru-RU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Злобина Ирина Александровна</a:t>
                      </a:r>
                      <a:endParaRPr lang="ru-RU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Заместитель директора ОГАПОУ «Алексеевский колледж»,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председатель РУМО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8(47234) 3-56-31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8-920-571-27-38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Times New Roman" pitchFamily="18" charset="0"/>
                          <a:cs typeface="Times New Roman" pitchFamily="18" charset="0"/>
                          <a:hlinkClick r:id="rId3"/>
                        </a:rPr>
                        <a:t>zlobina@alcollege.ru</a:t>
                      </a:r>
                      <a:r>
                        <a:rPr lang="ru-RU" sz="16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127298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3.</a:t>
                      </a:r>
                      <a:endParaRPr lang="ru-RU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Выручаева Наталья Викторовна</a:t>
                      </a:r>
                      <a:endParaRPr lang="ru-RU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Заместитель директора ОГАПОУ «Белгородский индустриальный колледж», заместитель председателя РУМО</a:t>
                      </a:r>
                      <a:endParaRPr lang="ru-RU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 (4722) 34-60-07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8-920-207-71-58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u="sng" dirty="0" err="1">
                          <a:effectLst/>
                          <a:latin typeface="Times New Roman" pitchFamily="18" charset="0"/>
                          <a:cs typeface="Times New Roman" pitchFamily="18" charset="0"/>
                          <a:hlinkClick r:id="rId4"/>
                        </a:rPr>
                        <a:t>vnv</a:t>
                      </a:r>
                      <a:r>
                        <a:rPr lang="ru-RU" sz="1600" u="sng" dirty="0">
                          <a:effectLst/>
                          <a:latin typeface="Times New Roman" pitchFamily="18" charset="0"/>
                          <a:cs typeface="Times New Roman" pitchFamily="18" charset="0"/>
                          <a:hlinkClick r:id="rId4"/>
                        </a:rPr>
                        <a:t>@</a:t>
                      </a:r>
                      <a:r>
                        <a:rPr lang="en-US" sz="1600" u="sng" dirty="0" err="1">
                          <a:effectLst/>
                          <a:latin typeface="Times New Roman" pitchFamily="18" charset="0"/>
                          <a:cs typeface="Times New Roman" pitchFamily="18" charset="0"/>
                          <a:hlinkClick r:id="rId4"/>
                        </a:rPr>
                        <a:t>bincol</a:t>
                      </a:r>
                      <a:r>
                        <a:rPr lang="ru-RU" sz="1600" u="sng" dirty="0">
                          <a:effectLst/>
                          <a:latin typeface="Times New Roman" pitchFamily="18" charset="0"/>
                          <a:cs typeface="Times New Roman" pitchFamily="18" charset="0"/>
                          <a:hlinkClick r:id="rId4"/>
                        </a:rPr>
                        <a:t>.</a:t>
                      </a:r>
                      <a:r>
                        <a:rPr lang="en-US" sz="1600" u="sng" dirty="0" err="1">
                          <a:effectLst/>
                          <a:latin typeface="Times New Roman" pitchFamily="18" charset="0"/>
                          <a:cs typeface="Times New Roman" pitchFamily="18" charset="0"/>
                          <a:hlinkClick r:id="rId4"/>
                        </a:rPr>
                        <a:t>ru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127298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4.</a:t>
                      </a:r>
                      <a:endParaRPr lang="ru-RU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Сурова Ольга Александровна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Заместитель директора ОГАПОУ «Валуйский индустриальный техникум», секретарь РУМО</a:t>
                      </a:r>
                      <a:endParaRPr lang="ru-RU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 (47 236) 3-06-42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89192831665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 err="1">
                          <a:effectLst/>
                          <a:latin typeface="Times New Roman" pitchFamily="18" charset="0"/>
                          <a:cs typeface="Times New Roman" pitchFamily="18" charset="0"/>
                          <a:hlinkClick r:id="rId5"/>
                        </a:rPr>
                        <a:t>ur</a:t>
                      </a: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  <a:hlinkClick r:id="rId5"/>
                        </a:rPr>
                        <a:t>@</a:t>
                      </a:r>
                      <a:r>
                        <a:rPr lang="en-US" sz="1600" dirty="0" err="1">
                          <a:effectLst/>
                          <a:latin typeface="Times New Roman" pitchFamily="18" charset="0"/>
                          <a:cs typeface="Times New Roman" pitchFamily="18" charset="0"/>
                          <a:hlinkClick r:id="rId5"/>
                        </a:rPr>
                        <a:t>valindteh</a:t>
                      </a: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  <a:hlinkClick r:id="rId5"/>
                        </a:rPr>
                        <a:t>.</a:t>
                      </a:r>
                      <a:r>
                        <a:rPr lang="en-US" sz="1600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  <a:hlinkClick r:id="rId5"/>
                        </a:rPr>
                        <a:t>ru</a:t>
                      </a:r>
                      <a:r>
                        <a:rPr lang="ru-RU" sz="16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ru-RU" sz="160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Скругленный прямоугольник 4"/>
          <p:cNvSpPr/>
          <p:nvPr/>
        </p:nvSpPr>
        <p:spPr>
          <a:xfrm>
            <a:off x="0" y="0"/>
            <a:ext cx="12191999" cy="1129567"/>
          </a:xfrm>
          <a:prstGeom prst="roundRect">
            <a:avLst/>
          </a:prstGeom>
          <a:gradFill>
            <a:gsLst>
              <a:gs pos="0">
                <a:schemeClr val="bg1"/>
              </a:gs>
              <a:gs pos="50000">
                <a:schemeClr val="accent2">
                  <a:lumMod val="75000"/>
                </a:schemeClr>
              </a:gs>
              <a:gs pos="100000">
                <a:schemeClr val="bg1"/>
              </a:gs>
            </a:gsLst>
            <a:lin ang="5400000" scaled="0"/>
          </a:gra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449580" algn="ctr">
              <a:spcAft>
                <a:spcPts val="0"/>
              </a:spcAft>
            </a:pP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Руководство РУМО - 2024-2025 учебный год</a:t>
            </a:r>
            <a:endParaRPr lang="ru-RU" sz="2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0815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8469049"/>
              </p:ext>
            </p:extLst>
          </p:nvPr>
        </p:nvGraphicFramePr>
        <p:xfrm>
          <a:off x="3" y="1141476"/>
          <a:ext cx="12191997" cy="5716524"/>
        </p:xfrm>
        <a:graphic>
          <a:graphicData uri="http://schemas.openxmlformats.org/drawingml/2006/table">
            <a:tbl>
              <a:tblPr firstRow="1" firstCol="1" bandRow="1">
                <a:tableStyleId>{8A107856-5554-42FB-B03E-39F5DBC370BA}</a:tableStyleId>
              </a:tblPr>
              <a:tblGrid>
                <a:gridCol w="346252"/>
                <a:gridCol w="1589836"/>
                <a:gridCol w="1984858"/>
                <a:gridCol w="2418892"/>
                <a:gridCol w="1531315"/>
                <a:gridCol w="1777593"/>
                <a:gridCol w="2543251"/>
              </a:tblGrid>
              <a:tr h="266446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Наставляемый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Наставник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16775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Ф.И.О., должность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Место работы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Контактные данные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(телефон,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e</a:t>
                      </a: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mail</a:t>
                      </a: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Ф.И.О., должность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Место работы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Контактные данные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(телефон,</a:t>
                      </a:r>
                      <a:r>
                        <a:rPr lang="en-US" sz="16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e</a:t>
                      </a: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r>
                        <a:rPr lang="en-US" sz="16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mail</a:t>
                      </a: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17344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Губенко Ольга Васильевна, заместитель директора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ОГАПОУ «Алексеевский агротехнический техникум»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u="sng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hlinkClick r:id="rId2"/>
                        </a:rPr>
                        <a:t>matyashova2016@yandex.ru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8-920-572-10-42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Черемушкина Татьяна Борисовна, заместитель директора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ОГАПОУ «</a:t>
                      </a:r>
                      <a:r>
                        <a:rPr lang="ru-RU" sz="1600" dirty="0" err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Бирючанский</a:t>
                      </a: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техникум»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89155676805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hlinkClick r:id="rId3"/>
                        </a:rPr>
                        <a:t>cheremushkina1981@mail.ru5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254783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Бекетова Виктория Станиславовна,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заместитель директора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ОГАПОУ «Белгородский машиностроительный техникум»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+7920-593-46-36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hlinkClick r:id="rId4"/>
                        </a:rPr>
                        <a:t>viktoria010571@yandex.ru</a:t>
                      </a:r>
                      <a:r>
                        <a:rPr lang="ru-RU" sz="16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Кобзева Ирина Алексеевна, заместитель директора 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ОГАПОУ «Белгородский механико-технологический колледж»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8-904-089-05-65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u="sng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hlinkClick r:id="rId5"/>
                        </a:rPr>
                        <a:t>KobzevaIrina81@yandex.ru</a:t>
                      </a: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Скругленный прямоугольник 4"/>
          <p:cNvSpPr/>
          <p:nvPr/>
        </p:nvSpPr>
        <p:spPr>
          <a:xfrm>
            <a:off x="0" y="0"/>
            <a:ext cx="12191999" cy="1129567"/>
          </a:xfrm>
          <a:prstGeom prst="roundRect">
            <a:avLst/>
          </a:prstGeom>
          <a:gradFill>
            <a:gsLst>
              <a:gs pos="0">
                <a:schemeClr val="bg1"/>
              </a:gs>
              <a:gs pos="50000">
                <a:schemeClr val="accent2">
                  <a:lumMod val="75000"/>
                </a:schemeClr>
              </a:gs>
              <a:gs pos="100000">
                <a:schemeClr val="bg1"/>
              </a:gs>
            </a:gsLst>
            <a:lin ang="5400000" scaled="0"/>
          </a:gra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449580" algn="ctr">
              <a:spcAft>
                <a:spcPts val="0"/>
              </a:spcAft>
            </a:pP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2024-2025 учебный год</a:t>
            </a:r>
            <a:endParaRPr lang="ru-RU" sz="2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4795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530138" y="274012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sz="2400" dirty="0">
                <a:hlinkClick r:id="rId2"/>
              </a:rPr>
              <a:t>http://www.alcollege.ru/files/rymo-yr/</a:t>
            </a:r>
            <a:r>
              <a:rPr lang="ru-RU" sz="2400" dirty="0">
                <a:hlinkClick r:id="rId2"/>
              </a:rPr>
              <a:t>Списочный%20состав%20РУМО%20и%20состав%20рабочих%20групп.</a:t>
            </a:r>
            <a:r>
              <a:rPr lang="en-US" sz="2400" dirty="0" err="1" smtClean="0">
                <a:hlinkClick r:id="rId2"/>
              </a:rPr>
              <a:t>pdf</a:t>
            </a:r>
            <a:r>
              <a:rPr lang="ru-RU" sz="2400" dirty="0" smtClean="0"/>
              <a:t> </a:t>
            </a:r>
            <a:endParaRPr lang="ru-RU" sz="2400" dirty="0"/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091" t="14869" r="14454" b="5455"/>
          <a:stretch/>
        </p:blipFill>
        <p:spPr bwMode="auto">
          <a:xfrm>
            <a:off x="2656233" y="1474342"/>
            <a:ext cx="7611053" cy="53836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84920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0" y="0"/>
            <a:ext cx="12192000" cy="980902"/>
          </a:xfrm>
          <a:prstGeom prst="roundRect">
            <a:avLst/>
          </a:prstGeom>
          <a:gradFill>
            <a:gsLst>
              <a:gs pos="0">
                <a:schemeClr val="bg1"/>
              </a:gs>
              <a:gs pos="50000">
                <a:schemeClr val="accent2">
                  <a:lumMod val="75000"/>
                </a:schemeClr>
              </a:gs>
              <a:gs pos="100000">
                <a:schemeClr val="bg1"/>
              </a:gs>
            </a:gsLst>
            <a:lin ang="5400000" scaled="0"/>
          </a:gra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Times New Roman"/>
                <a:ea typeface="Times New Roman"/>
              </a:rPr>
              <a:t>Направление: </a:t>
            </a:r>
            <a:endParaRPr lang="ru-RU" sz="2800" dirty="0" smtClean="0">
              <a:solidFill>
                <a:schemeClr val="tx1"/>
              </a:solidFill>
              <a:latin typeface="Times New Roman"/>
              <a:ea typeface="Times New Roman"/>
            </a:endParaRPr>
          </a:p>
          <a:p>
            <a:pPr algn="ctr"/>
            <a:r>
              <a:rPr lang="ru-RU" sz="2800" dirty="0" smtClean="0">
                <a:solidFill>
                  <a:schemeClr val="tx1"/>
                </a:solidFill>
                <a:latin typeface="Times New Roman"/>
                <a:ea typeface="Times New Roman"/>
              </a:rPr>
              <a:t>методическое </a:t>
            </a:r>
            <a:r>
              <a:rPr lang="ru-RU" sz="2800" dirty="0">
                <a:solidFill>
                  <a:schemeClr val="tx1"/>
                </a:solidFill>
                <a:latin typeface="Times New Roman"/>
                <a:ea typeface="Times New Roman"/>
              </a:rPr>
              <a:t>сопровождение разработки рабочих учебных планов</a:t>
            </a:r>
            <a:endParaRPr lang="ru-RU" sz="28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2816207"/>
              </p:ext>
            </p:extLst>
          </p:nvPr>
        </p:nvGraphicFramePr>
        <p:xfrm>
          <a:off x="0" y="980902"/>
          <a:ext cx="12192000" cy="5877099"/>
        </p:xfrm>
        <a:graphic>
          <a:graphicData uri="http://schemas.openxmlformats.org/drawingml/2006/table">
            <a:tbl>
              <a:tblPr firstRow="1" firstCol="1" bandRow="1">
                <a:tableStyleId>{8A107856-5554-42FB-B03E-39F5DBC370BA}</a:tableStyleId>
              </a:tblPr>
              <a:tblGrid>
                <a:gridCol w="1236269"/>
                <a:gridCol w="5030418"/>
                <a:gridCol w="5925313"/>
              </a:tblGrid>
              <a:tr h="30932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6615" marR="6661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Ф.И.О., должность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6615" marR="6661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Место работы</a:t>
                      </a:r>
                      <a:endParaRPr lang="ru-RU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6615" marR="66615" marT="0" marB="0"/>
                </a:tc>
              </a:tr>
              <a:tr h="61864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 </a:t>
                      </a:r>
                      <a:endParaRPr lang="ru-RU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6615" marR="6661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Злобина Ирина Александровна, заместитель </a:t>
                      </a:r>
                      <a:r>
                        <a:rPr lang="ru-RU" sz="16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директора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6615" marR="6661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ОГАПОУ «Алексеевский колледж»</a:t>
                      </a:r>
                      <a:endParaRPr lang="ru-RU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6615" marR="66615" marT="0" marB="0"/>
                </a:tc>
              </a:tr>
              <a:tr h="61864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6615" marR="6661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Выручаева</a:t>
                      </a: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Наталья Викторовна, заместитель директора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6615" marR="6661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ОГАПОУ «Белгородский индустриальный колледж»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6615" marR="66615" marT="0" marB="0"/>
                </a:tc>
              </a:tr>
              <a:tr h="61864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6615" marR="6661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Черемушкина Татьяна Борисовна, заместитель директора</a:t>
                      </a:r>
                      <a:endParaRPr lang="ru-RU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6615" marR="6661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ОГАПОУ «</a:t>
                      </a:r>
                      <a:r>
                        <a:rPr lang="ru-RU" sz="16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Бирючанский</a:t>
                      </a: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техникум»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6615" marR="66615" marT="0" marB="0"/>
                </a:tc>
              </a:tr>
              <a:tr h="61864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6615" marR="6661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Сурова Ольга Александровна, заместитель директора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6615" marR="6661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ОГАПОУ «</a:t>
                      </a:r>
                      <a:r>
                        <a:rPr lang="ru-RU" sz="16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Валуйский</a:t>
                      </a: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индустриальный техникум»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6615" marR="66615" marT="0" marB="0"/>
                </a:tc>
              </a:tr>
              <a:tr h="61864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6615" marR="6661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Старовойтова Наталья Анатольевна, заместитель директора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6615" marR="6661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ОГАПОУ «</a:t>
                      </a:r>
                      <a:r>
                        <a:rPr lang="ru-RU" sz="16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Корочанский</a:t>
                      </a: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сельскохозяйственный техникум»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6615" marR="66615" marT="0" marB="0"/>
                </a:tc>
              </a:tr>
              <a:tr h="61864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ru-RU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6615" marR="6661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Бузулуцкая Лариса Валентиновна,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заместитель директора</a:t>
                      </a:r>
                      <a:endParaRPr lang="ru-RU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6615" marR="6661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ОГАПОУ «</a:t>
                      </a:r>
                      <a:r>
                        <a:rPr lang="ru-RU" sz="16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Новооскольский</a:t>
                      </a: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колледж»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6615" marR="66615" marT="0" marB="0"/>
                </a:tc>
              </a:tr>
              <a:tr h="61864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ru-RU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6615" marR="6661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Белозерских Татьяна Юрьевна, заместитель директора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6615" marR="6661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ОГАПОУ «</a:t>
                      </a:r>
                      <a:r>
                        <a:rPr lang="ru-RU" sz="16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Старооскольский</a:t>
                      </a: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педагогический колледж»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6615" marR="66615" marT="0" marB="0"/>
                </a:tc>
              </a:tr>
              <a:tr h="92796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ru-RU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6615" marR="6661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Томшинская Евгения Ивановна, заместитель директора</a:t>
                      </a:r>
                      <a:endParaRPr lang="ru-RU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6615" marR="6661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14400" algn="l"/>
                        </a:tabLs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ОГАПОУ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14400" algn="l"/>
                        </a:tabLs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</a:t>
                      </a:r>
                      <a:r>
                        <a:rPr lang="ru-RU" sz="16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Старооскольский</a:t>
                      </a: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медицинский колледж»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6615" marR="66615" marT="0" marB="0"/>
                </a:tc>
              </a:tr>
              <a:tr h="30932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lang="ru-RU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6615" marR="6661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Юрина Наталья Петровна, заместитель директора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6615" marR="6661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ОГАПОУ «</a:t>
                      </a:r>
                      <a:r>
                        <a:rPr lang="ru-RU" sz="16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Чернянский</a:t>
                      </a: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агромеханический</a:t>
                      </a: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техникум»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6615" marR="66615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93038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0" y="0"/>
            <a:ext cx="12192000" cy="980902"/>
          </a:xfrm>
          <a:prstGeom prst="roundRect">
            <a:avLst/>
          </a:prstGeom>
          <a:gradFill>
            <a:gsLst>
              <a:gs pos="0">
                <a:schemeClr val="bg1"/>
              </a:gs>
              <a:gs pos="50000">
                <a:schemeClr val="accent2">
                  <a:lumMod val="75000"/>
                </a:schemeClr>
              </a:gs>
              <a:gs pos="100000">
                <a:schemeClr val="bg1"/>
              </a:gs>
            </a:gsLst>
            <a:lin ang="5400000" scaled="0"/>
          </a:gra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Times New Roman"/>
                <a:ea typeface="Times New Roman"/>
              </a:rPr>
              <a:t>Направление: бережливое управление</a:t>
            </a:r>
            <a:endParaRPr lang="ru-RU" sz="28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6701577"/>
              </p:ext>
            </p:extLst>
          </p:nvPr>
        </p:nvGraphicFramePr>
        <p:xfrm>
          <a:off x="0" y="980902"/>
          <a:ext cx="12192000" cy="5877097"/>
        </p:xfrm>
        <a:graphic>
          <a:graphicData uri="http://schemas.openxmlformats.org/drawingml/2006/table">
            <a:tbl>
              <a:tblPr firstRow="1" firstCol="1" bandRow="1">
                <a:tableStyleId>{8A107856-5554-42FB-B03E-39F5DBC370BA}</a:tableStyleId>
              </a:tblPr>
              <a:tblGrid>
                <a:gridCol w="1236269"/>
                <a:gridCol w="5030419"/>
                <a:gridCol w="5925312"/>
              </a:tblGrid>
              <a:tr h="36731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Ф.И.О., должность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Место работы</a:t>
                      </a:r>
                      <a:endParaRPr lang="ru-RU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73463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 </a:t>
                      </a:r>
                      <a:endParaRPr lang="ru-RU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Злобина Ирина Александровна, заместитель </a:t>
                      </a:r>
                      <a:r>
                        <a:rPr lang="ru-RU" sz="16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директора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ОГАПОУ «Алексеевский колледж»</a:t>
                      </a:r>
                      <a:endParaRPr lang="ru-RU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73463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Выручаева</a:t>
                      </a: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Наталья Викторовна, заместитель директора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ОГАПОУ «Белгородский индустриальный колледж»</a:t>
                      </a:r>
                      <a:endParaRPr lang="ru-RU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73463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Кобзева Ирина Алексеевна, заместитель директора 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ОГАПОУ «Белгородский механико-технологический колледж»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73463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Колтовая</a:t>
                      </a: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Наталья Александровна, заместитель директора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ОГАПОУ «Белгородский педагогический колледж»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73463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Белова Людмила Ивановна, заместитель директора</a:t>
                      </a:r>
                      <a:endParaRPr lang="ru-RU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ОГАПОУ «</a:t>
                      </a:r>
                      <a:r>
                        <a:rPr lang="ru-RU" sz="16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Старооскольский</a:t>
                      </a: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техникум агробизнеса, кооперации и сервиса»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1469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ru-RU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Таршилова</a:t>
                      </a: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Елена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Михайловна, заместитель директора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ОГАПОУ «</a:t>
                      </a:r>
                      <a:r>
                        <a:rPr lang="ru-RU" sz="16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Старооскольский</a:t>
                      </a:r>
                      <a:endParaRPr lang="ru-RU" sz="160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индустриально-технологический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техникум»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36731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ru-RU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Кислицына Вера Павловна, заместитель директора</a:t>
                      </a:r>
                      <a:endParaRPr lang="ru-RU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ОГАПОУ «</a:t>
                      </a:r>
                      <a:r>
                        <a:rPr lang="ru-RU" sz="16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Старооскольский</a:t>
                      </a: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техникум технологий и дизайна»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78872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0" y="0"/>
            <a:ext cx="12192000" cy="980902"/>
          </a:xfrm>
          <a:prstGeom prst="roundRect">
            <a:avLst/>
          </a:prstGeom>
          <a:gradFill>
            <a:gsLst>
              <a:gs pos="0">
                <a:schemeClr val="bg1"/>
              </a:gs>
              <a:gs pos="50000">
                <a:schemeClr val="accent2">
                  <a:lumMod val="75000"/>
                </a:schemeClr>
              </a:gs>
              <a:gs pos="100000">
                <a:schemeClr val="bg1"/>
              </a:gs>
            </a:gsLst>
            <a:lin ang="5400000" scaled="0"/>
          </a:gra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solidFill>
                  <a:schemeClr val="tx1"/>
                </a:solidFill>
                <a:latin typeface="Times New Roman"/>
                <a:ea typeface="Times New Roman"/>
              </a:rPr>
              <a:t>Направление: наставничество</a:t>
            </a:r>
            <a:endParaRPr lang="ru-RU" sz="32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0074643"/>
              </p:ext>
            </p:extLst>
          </p:nvPr>
        </p:nvGraphicFramePr>
        <p:xfrm>
          <a:off x="-1" y="980902"/>
          <a:ext cx="12192000" cy="5877099"/>
        </p:xfrm>
        <a:graphic>
          <a:graphicData uri="http://schemas.openxmlformats.org/drawingml/2006/table">
            <a:tbl>
              <a:tblPr firstRow="1" firstCol="1" bandRow="1">
                <a:tableStyleId>{8A107856-5554-42FB-B03E-39F5DBC370BA}</a:tableStyleId>
              </a:tblPr>
              <a:tblGrid>
                <a:gridCol w="1236269"/>
                <a:gridCol w="5030419"/>
                <a:gridCol w="5925312"/>
              </a:tblGrid>
              <a:tr h="33642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Ф.И.О., должность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Место работы</a:t>
                      </a:r>
                      <a:endParaRPr lang="ru-RU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69551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 </a:t>
                      </a:r>
                      <a:endParaRPr lang="ru-RU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Злобина Ирина Александровна, заместитель </a:t>
                      </a:r>
                      <a:r>
                        <a:rPr lang="ru-RU" sz="16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директора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ОГАПОУ «Алексеевский колледж»</a:t>
                      </a:r>
                      <a:endParaRPr lang="ru-RU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69551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Выручаева</a:t>
                      </a: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Наталья Викторовна, заместитель директора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ОГАПОУ «Белгородский индустриальный колледж»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69551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Старовойтова Наталья Анатольевна, заместитель директора</a:t>
                      </a:r>
                      <a:endParaRPr lang="ru-RU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ОГАПОУ «</a:t>
                      </a:r>
                      <a:r>
                        <a:rPr lang="ru-RU" sz="16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Корочанский</a:t>
                      </a: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сельскохозяйственный техникум»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69551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Бузулуцкая Лариса Валентиновна,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заместитель директора</a:t>
                      </a:r>
                      <a:endParaRPr lang="ru-RU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ОГАПОУ «</a:t>
                      </a:r>
                      <a:r>
                        <a:rPr lang="ru-RU" sz="16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Новооскольский</a:t>
                      </a: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колледж»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105459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Томшинская</a:t>
                      </a: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Евгения Ивановна, заместитель директора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14400" algn="l"/>
                        </a:tabLs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ОГАПОУ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14400" algn="l"/>
                        </a:tabLs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</a:t>
                      </a:r>
                      <a:r>
                        <a:rPr lang="ru-RU" sz="16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Старооскольский</a:t>
                      </a: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медицинский колледж»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33642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ru-RU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Юрина Наталья Петровна, заместитель директора</a:t>
                      </a:r>
                      <a:endParaRPr lang="ru-RU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ОГАПОУ «</a:t>
                      </a:r>
                      <a:r>
                        <a:rPr lang="ru-RU" sz="16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Чернянский</a:t>
                      </a: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агромеханический</a:t>
                      </a: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техникум»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136761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ru-RU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Маслиёва Ольга Александровна, заместитель директора</a:t>
                      </a:r>
                      <a:endParaRPr lang="ru-RU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8034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ОГАПОУ «</a:t>
                      </a:r>
                      <a:r>
                        <a:rPr lang="ru-RU" sz="16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Шебекинский</a:t>
                      </a: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техникум промышленности и транспорта»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11679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0" y="0"/>
            <a:ext cx="12192000" cy="980902"/>
          </a:xfrm>
          <a:prstGeom prst="roundRect">
            <a:avLst/>
          </a:prstGeom>
          <a:gradFill>
            <a:gsLst>
              <a:gs pos="0">
                <a:schemeClr val="bg1"/>
              </a:gs>
              <a:gs pos="50000">
                <a:schemeClr val="accent2">
                  <a:lumMod val="75000"/>
                </a:schemeClr>
              </a:gs>
              <a:gs pos="100000">
                <a:schemeClr val="bg1"/>
              </a:gs>
            </a:gsLst>
            <a:lin ang="5400000" scaled="0"/>
          </a:gra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Направление: экспертиза открытых уроков (видео уроков), мастер-классов</a:t>
            </a:r>
            <a:endParaRPr lang="ru-RU" sz="2400" dirty="0">
              <a:solidFill>
                <a:schemeClr val="tx1"/>
              </a:solidFill>
              <a:effectLst/>
              <a:latin typeface="Calibri"/>
              <a:ea typeface="Calibri"/>
              <a:cs typeface="Times New Roman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7394391"/>
              </p:ext>
            </p:extLst>
          </p:nvPr>
        </p:nvGraphicFramePr>
        <p:xfrm>
          <a:off x="0" y="980902"/>
          <a:ext cx="12192000" cy="5877099"/>
        </p:xfrm>
        <a:graphic>
          <a:graphicData uri="http://schemas.openxmlformats.org/drawingml/2006/table">
            <a:tbl>
              <a:tblPr firstRow="1" firstCol="1" bandRow="1">
                <a:tableStyleId>{8A107856-5554-42FB-B03E-39F5DBC370BA}</a:tableStyleId>
              </a:tblPr>
              <a:tblGrid>
                <a:gridCol w="1236269"/>
                <a:gridCol w="5030418"/>
                <a:gridCol w="5925313"/>
              </a:tblGrid>
              <a:tr h="42169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Ф.И.О., должность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Место работы</a:t>
                      </a:r>
                      <a:endParaRPr lang="ru-RU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81677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 </a:t>
                      </a:r>
                      <a:endParaRPr lang="ru-RU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Злобина Ирина Александровна, заместитель </a:t>
                      </a:r>
                      <a:r>
                        <a:rPr lang="ru-RU" sz="16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директора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ОГАПОУ «Алексеевский колледж»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126508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spc="-1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Башкова </a:t>
                      </a:r>
                      <a:endParaRPr lang="ru-RU" sz="160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spc="-1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Юлия Игоревна, заместитель директора </a:t>
                      </a:r>
                      <a:endParaRPr lang="ru-RU" sz="160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8034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ОГАПОУ «Белгородский Правоохранительный колледж имени Героя России В. В. Бурцева»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84338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Черемушкина Татьяна Борисовна, заместитель директора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ОГАПОУ «</a:t>
                      </a:r>
                      <a:r>
                        <a:rPr lang="ru-RU" sz="16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Бирючанский</a:t>
                      </a: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техникум»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84338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Соколова Светлана Витальевна, заместитель директора</a:t>
                      </a:r>
                      <a:endParaRPr lang="ru-RU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ОГАПОУ «</a:t>
                      </a:r>
                      <a:r>
                        <a:rPr lang="ru-RU" sz="16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Валуйский</a:t>
                      </a: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колледж»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84338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Белозерских Татьяна Юрьевна, заместитель директора</a:t>
                      </a:r>
                      <a:endParaRPr lang="ru-RU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ОГАПОУ «</a:t>
                      </a:r>
                      <a:r>
                        <a:rPr lang="ru-RU" sz="16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Старооскольский</a:t>
                      </a: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педагогический колледж»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84338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ru-RU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Таргаева Ольга Анатольевна, заместитель директора</a:t>
                      </a:r>
                      <a:endParaRPr lang="ru-RU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ОГАПОУ «</a:t>
                      </a:r>
                      <a:r>
                        <a:rPr lang="ru-RU" sz="16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Яковлевский</a:t>
                      </a: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педагогический колледж»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00543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0" y="0"/>
            <a:ext cx="12192000" cy="980902"/>
          </a:xfrm>
          <a:prstGeom prst="roundRect">
            <a:avLst/>
          </a:prstGeom>
          <a:gradFill>
            <a:gsLst>
              <a:gs pos="0">
                <a:schemeClr val="bg1"/>
              </a:gs>
              <a:gs pos="50000">
                <a:schemeClr val="accent2">
                  <a:lumMod val="75000"/>
                </a:schemeClr>
              </a:gs>
              <a:gs pos="100000">
                <a:schemeClr val="bg1"/>
              </a:gs>
            </a:gsLst>
            <a:lin ang="5400000" scaled="0"/>
          </a:gra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Направление: разработка методических материалов</a:t>
            </a:r>
            <a:endParaRPr lang="ru-RU" sz="2400" dirty="0">
              <a:solidFill>
                <a:schemeClr val="tx1"/>
              </a:solidFill>
              <a:effectLst/>
              <a:latin typeface="Calibri"/>
              <a:ea typeface="Calibri"/>
              <a:cs typeface="Times New Roman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7469142"/>
              </p:ext>
            </p:extLst>
          </p:nvPr>
        </p:nvGraphicFramePr>
        <p:xfrm>
          <a:off x="1" y="980901"/>
          <a:ext cx="12191998" cy="5877100"/>
        </p:xfrm>
        <a:graphic>
          <a:graphicData uri="http://schemas.openxmlformats.org/drawingml/2006/table">
            <a:tbl>
              <a:tblPr firstRow="1" firstCol="1" bandRow="1">
                <a:tableStyleId>{8A107856-5554-42FB-B03E-39F5DBC370BA}</a:tableStyleId>
              </a:tblPr>
              <a:tblGrid>
                <a:gridCol w="1236268"/>
                <a:gridCol w="5030418"/>
                <a:gridCol w="5925312"/>
              </a:tblGrid>
              <a:tr h="35195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</a:t>
                      </a:r>
                      <a:endParaRPr lang="ru-RU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Ф.И.О., должность</a:t>
                      </a:r>
                      <a:endParaRPr lang="ru-RU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Место работы</a:t>
                      </a:r>
                      <a:endParaRPr lang="ru-RU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130174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Богоева Мария Дмитриевна, заместитель директора </a:t>
                      </a:r>
                      <a:endParaRPr lang="ru-RU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ОГАПОУ «Белгородский политехнический колледж»</a:t>
                      </a:r>
                      <a:endParaRPr lang="ru-RU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35195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Жукова Светлана Сергеевна, заместитель директора</a:t>
                      </a:r>
                      <a:endParaRPr lang="ru-RU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ОГАПОУ «Белгородский строительный колледж»</a:t>
                      </a:r>
                      <a:endParaRPr lang="ru-RU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7039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Косухина Оксана Владимировна, заместитель директора</a:t>
                      </a:r>
                      <a:endParaRPr lang="ru-RU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ОГАПОУ «Белгородский техникум общественного питания»</a:t>
                      </a:r>
                      <a:endParaRPr lang="ru-RU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7039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Алиева Замира Исмаиловна, заместитель директора </a:t>
                      </a:r>
                      <a:endParaRPr lang="ru-RU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ОГАПОУ «Белгородский техникум промышленности и сферы услуг»</a:t>
                      </a:r>
                      <a:endParaRPr lang="ru-RU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105585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spc="-1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Башкова </a:t>
                      </a:r>
                      <a:endParaRPr lang="ru-RU" sz="160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spc="-1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Юлия Игоревна, заместитель директора </a:t>
                      </a:r>
                      <a:endParaRPr lang="ru-RU" sz="160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8034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ОГАПОУ «Белгородский Правоохранительный колледж имени Героя России В. В. Бурцева»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7039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ru-RU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Колтовая Наталья Александровна, заместитель директора</a:t>
                      </a:r>
                      <a:endParaRPr lang="ru-RU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ОГАПОУ «Белгородский педагогический колледж»</a:t>
                      </a:r>
                      <a:endParaRPr lang="ru-RU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7039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ru-RU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Колесниченко Светлана Михайловна,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заместитель директора</a:t>
                      </a:r>
                      <a:endParaRPr lang="ru-RU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ОГА ПОУ «</a:t>
                      </a:r>
                      <a:r>
                        <a:rPr lang="ru-RU" sz="16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Вейделевский</a:t>
                      </a: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агротехнологический техникум имени Грязнова В.М.»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77572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8734037"/>
              </p:ext>
            </p:extLst>
          </p:nvPr>
        </p:nvGraphicFramePr>
        <p:xfrm>
          <a:off x="0" y="-1"/>
          <a:ext cx="12192000" cy="3507971"/>
        </p:xfrm>
        <a:graphic>
          <a:graphicData uri="http://schemas.openxmlformats.org/drawingml/2006/table">
            <a:tbl>
              <a:tblPr firstRow="1" firstCol="1" bandRow="1">
                <a:tableStyleId>{8A107856-5554-42FB-B03E-39F5DBC370BA}</a:tableStyleId>
              </a:tblPr>
              <a:tblGrid>
                <a:gridCol w="12192000"/>
              </a:tblGrid>
              <a:tr h="350797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Заседание 1</a:t>
                      </a:r>
                      <a:endParaRPr lang="ru-RU" sz="1100" b="1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База проведения: </a:t>
                      </a:r>
                      <a:endParaRPr lang="ru-RU" sz="1100" b="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ОГАПОУ «</a:t>
                      </a:r>
                      <a:r>
                        <a:rPr lang="ru-RU" sz="1400" b="1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Новооскольский</a:t>
                      </a:r>
                      <a:r>
                        <a:rPr lang="ru-RU" sz="14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колледж</a:t>
                      </a:r>
                      <a:r>
                        <a:rPr lang="ru-RU" sz="14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»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Дата: 18.10.2024</a:t>
                      </a:r>
                      <a:endParaRPr lang="ru-RU" sz="1100" b="1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План:</a:t>
                      </a:r>
                      <a:endParaRPr lang="ru-RU" sz="1100" b="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lvl="0" indent="-342900" algn="just"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-22860" algn="l"/>
                          <a:tab pos="216535" algn="l"/>
                          <a:tab pos="457200" algn="l"/>
                        </a:tabLst>
                      </a:pPr>
                      <a:r>
                        <a:rPr lang="ru-RU" sz="14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 итогах работы в 2023-2024 учебном году и планировании деятельности регионального методического объединения заместителей директоров по учебной работе на 2024-2025 учебный год.</a:t>
                      </a:r>
                      <a:endParaRPr lang="ru-RU" sz="1100" b="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  <a:tabLst>
                          <a:tab pos="216535" algn="l"/>
                          <a:tab pos="457200" algn="l"/>
                        </a:tabLst>
                      </a:pPr>
                      <a:r>
                        <a:rPr lang="ru-RU" sz="14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 Должностные обязанности заместителя директора по учебной работе. </a:t>
                      </a:r>
                      <a:endParaRPr lang="ru-RU" sz="1100" b="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  <a:tabLst>
                          <a:tab pos="-22860" algn="l"/>
                          <a:tab pos="216535" algn="l"/>
                        </a:tabLst>
                      </a:pPr>
                      <a:r>
                        <a:rPr lang="ru-RU" sz="14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3. Виды и основания для стимулирующих выплат заместителя директора по учебной работе. </a:t>
                      </a:r>
                      <a:endParaRPr lang="ru-RU" sz="1100" b="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  <a:tabLst>
                          <a:tab pos="-22860" algn="l"/>
                          <a:tab pos="216535" algn="l"/>
                        </a:tabLst>
                      </a:pPr>
                      <a:r>
                        <a:rPr lang="ru-RU" sz="14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4. Внутренняя система оценки качества образования ПОО: нормативная база, обязательные мероприятия, методы оценки, использование результатов в организации образовательного процесса.</a:t>
                      </a:r>
                      <a:endParaRPr lang="ru-RU" sz="1100" b="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  <a:tabLst>
                          <a:tab pos="216535" algn="l"/>
                        </a:tabLst>
                      </a:pPr>
                      <a:r>
                        <a:rPr lang="ru-RU" sz="14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5. Из опыта работы по формированию заданий диагностической работы в рамках государственной аккредитации образовательной деятельности.</a:t>
                      </a:r>
                      <a:endParaRPr lang="ru-RU" sz="1100" b="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  <a:tabLst>
                          <a:tab pos="216535" algn="l"/>
                        </a:tabLst>
                      </a:pPr>
                      <a:r>
                        <a:rPr lang="ru-RU" sz="14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6.</a:t>
                      </a:r>
                      <a:r>
                        <a:rPr lang="ru-RU" sz="11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Требования к структуре официального сайта образовательной организации в информационно-телекоммуникационной сети «Интернет» и формату представления информации (направление – учебная работа).</a:t>
                      </a:r>
                      <a:endParaRPr lang="ru-RU" sz="1100" b="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7. Особенности формирования библиотечного фонда профессиональной образовательной организации.</a:t>
                      </a:r>
                      <a:endParaRPr lang="ru-RU" sz="1100" b="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2789" marR="62789" marT="0" marB="0"/>
                </a:tc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6309850"/>
              </p:ext>
            </p:extLst>
          </p:nvPr>
        </p:nvGraphicFramePr>
        <p:xfrm>
          <a:off x="0" y="3458095"/>
          <a:ext cx="12192000" cy="3415475"/>
        </p:xfrm>
        <a:graphic>
          <a:graphicData uri="http://schemas.openxmlformats.org/drawingml/2006/table">
            <a:tbl>
              <a:tblPr firstRow="1" firstCol="1" bandRow="1">
                <a:tableStyleId>{8A107856-5554-42FB-B03E-39F5DBC370BA}</a:tableStyleId>
              </a:tblPr>
              <a:tblGrid>
                <a:gridCol w="12192000"/>
              </a:tblGrid>
              <a:tr h="339990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Заседание 2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База проведения: </a:t>
                      </a:r>
                      <a:endParaRPr lang="ru-RU" sz="1400" b="0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ОГАПОУ </a:t>
                      </a:r>
                      <a:r>
                        <a:rPr lang="ru-RU" sz="14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</a:t>
                      </a:r>
                      <a:r>
                        <a:rPr lang="ru-RU" sz="1400" b="1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Старооскольский</a:t>
                      </a:r>
                      <a:r>
                        <a:rPr lang="ru-RU" sz="14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медицинский колледж</a:t>
                      </a:r>
                      <a:r>
                        <a:rPr lang="ru-RU" sz="14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»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Дата: 19.12.2024</a:t>
                      </a:r>
                      <a:endParaRPr lang="ru-RU" sz="1400" b="1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План: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156845" algn="l"/>
                        </a:tabLst>
                      </a:pPr>
                      <a:r>
                        <a:rPr lang="ru-RU" sz="14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Опыт реализации основных профессиональных образовательных программ среднего профессионального образования в рамках федерального проекта «</a:t>
                      </a:r>
                      <a:r>
                        <a:rPr lang="ru-RU" sz="1400" b="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Профессионалитет</a:t>
                      </a:r>
                      <a:r>
                        <a:rPr lang="ru-RU" sz="14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».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156845" algn="l"/>
                        </a:tabLst>
                      </a:pPr>
                      <a:r>
                        <a:rPr lang="ru-RU" sz="14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Ускоренное обучение в пределах осваиваемой основной профессиональной образовательной программы среднего профессионального образования.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156845" algn="l"/>
                        </a:tabLst>
                      </a:pPr>
                      <a:r>
                        <a:rPr lang="ru-RU" sz="14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Формирование общих и профессиональных компетенций при реализации адаптированных образовательных программ профессионального обучения для лиц с ОВЗ.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156845" algn="l"/>
                        </a:tabLst>
                      </a:pPr>
                      <a:r>
                        <a:rPr lang="ru-RU" sz="14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Особенности организации образовательного процесса при очно-заочной и заочной формам обучения.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156845" algn="l"/>
                        </a:tabLst>
                      </a:pPr>
                      <a:r>
                        <a:rPr lang="ru-RU" sz="14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Опыт разработки комплекта оценочной документации вариативной части задания для демонстрационного экзамена профильного уровня.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156845" algn="l"/>
                        </a:tabLst>
                      </a:pPr>
                      <a:r>
                        <a:rPr lang="ru-RU" sz="14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Инструменты наставничества, их реализация в системе среднего профессионального образования.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7. Результаты внедрения курса «Карьерное моделирование» в образовательный  процесс.</a:t>
                      </a:r>
                      <a:endParaRPr lang="ru-RU" sz="1400" b="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2789" marR="62789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7437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1081856"/>
              </p:ext>
            </p:extLst>
          </p:nvPr>
        </p:nvGraphicFramePr>
        <p:xfrm>
          <a:off x="0" y="-33250"/>
          <a:ext cx="12191999" cy="3674225"/>
        </p:xfrm>
        <a:graphic>
          <a:graphicData uri="http://schemas.openxmlformats.org/drawingml/2006/table">
            <a:tbl>
              <a:tblPr firstRow="1" firstCol="1" bandRow="1">
                <a:tableStyleId>{8A107856-5554-42FB-B03E-39F5DBC370BA}</a:tableStyleId>
              </a:tblPr>
              <a:tblGrid>
                <a:gridCol w="12191999"/>
              </a:tblGrid>
              <a:tr h="367422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Заседание 3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База проведения: 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ОГАПОУ «</a:t>
                      </a:r>
                      <a:r>
                        <a:rPr lang="ru-RU" sz="1400" b="1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Старооскольский</a:t>
                      </a:r>
                      <a:r>
                        <a:rPr lang="ru-RU" sz="14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индустриально-технологический техникум</a:t>
                      </a:r>
                      <a:r>
                        <a:rPr lang="ru-RU" sz="14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»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Дата: 27.03.2025</a:t>
                      </a:r>
                      <a:endParaRPr lang="ru-RU" sz="1400" b="1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План: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172085" algn="l"/>
                        </a:tabLst>
                      </a:pPr>
                      <a:r>
                        <a:rPr lang="ru-RU" sz="14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Привлечение сотрудников действующих организаций, осуществляющих деятельность по направлению подготовки студентов (технический профиль), в качестве преподавателей: особенности нормативного регулирования трудовых отношений, успешные кейсы по организации сотрудничества.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172085" algn="l"/>
                        </a:tabLst>
                      </a:pPr>
                      <a:r>
                        <a:rPr lang="ru-RU" sz="14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Использование электронных образовательных ресурсов с учетом изменений законодательства.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172085" algn="l"/>
                        </a:tabLst>
                      </a:pPr>
                      <a:r>
                        <a:rPr lang="ru-RU" sz="14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Применение дистанционных образовательных технологий при проведении вступительных испытаний при приеме на основные профессиональные образовательные программы среднего профессионального образования. 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172085" algn="l"/>
                        </a:tabLst>
                      </a:pPr>
                      <a:r>
                        <a:rPr lang="ru-RU" sz="14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Обеспечение соблюдения обязательных требований «Правил формирования и ведения ФИС ФРДО» в случае реализации образовательных программ, подлежащих внесению в ФИС ФРДО.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-22860" algn="l"/>
                          <a:tab pos="95885" algn="l"/>
                        </a:tabLst>
                      </a:pPr>
                      <a:r>
                        <a:rPr lang="ru-RU" sz="14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Правовой обзор изменений законодательства в сфере </a:t>
                      </a:r>
                      <a:r>
                        <a:rPr lang="ru-RU" sz="1400" b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образования.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-22860" algn="l"/>
                          <a:tab pos="95885" algn="l"/>
                        </a:tabLst>
                      </a:pPr>
                      <a:r>
                        <a:rPr lang="ru-RU" sz="1400" b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Актуализация </a:t>
                      </a:r>
                      <a:r>
                        <a:rPr lang="ru-RU" sz="14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 разработка рабочих учебных планов в соответствии с действующим законодательством.</a:t>
                      </a:r>
                      <a:endParaRPr lang="ru-RU" sz="1400" b="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2789" marR="62789" marT="0" marB="0"/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6374056"/>
              </p:ext>
            </p:extLst>
          </p:nvPr>
        </p:nvGraphicFramePr>
        <p:xfrm>
          <a:off x="0" y="3607723"/>
          <a:ext cx="12192000" cy="3250276"/>
        </p:xfrm>
        <a:graphic>
          <a:graphicData uri="http://schemas.openxmlformats.org/drawingml/2006/table">
            <a:tbl>
              <a:tblPr firstRow="1" firstCol="1" bandRow="1">
                <a:tableStyleId>{8A107856-5554-42FB-B03E-39F5DBC370BA}</a:tableStyleId>
              </a:tblPr>
              <a:tblGrid>
                <a:gridCol w="12192000"/>
              </a:tblGrid>
              <a:tr h="325027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Заседание 4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База проведения: </a:t>
                      </a:r>
                      <a:endParaRPr lang="ru-RU" sz="1400" b="0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ОГАПОУ </a:t>
                      </a:r>
                      <a:r>
                        <a:rPr lang="ru-RU" sz="14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«Алексеевский агротехнический техникум</a:t>
                      </a:r>
                      <a:r>
                        <a:rPr lang="ru-RU" sz="14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»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Дата: 29.05.2025</a:t>
                      </a:r>
                      <a:endParaRPr lang="ru-RU" sz="1400" b="1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План: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159385" algn="l"/>
                        </a:tabLst>
                      </a:pPr>
                      <a:r>
                        <a:rPr lang="ru-RU" sz="14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Интенсификация общеобразовательной и профессиональной подготовки в условиях реализации ФГОС СОО и ФГОС СПО.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159385" algn="l"/>
                        </a:tabLst>
                      </a:pPr>
                      <a:r>
                        <a:rPr lang="ru-RU" sz="14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Организация практической подготовки студентов в рамках общеобразовательных дисциплин на объектах действующих организаций. 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159385" algn="l"/>
                        </a:tabLst>
                      </a:pPr>
                      <a:r>
                        <a:rPr lang="ru-RU" sz="14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Индивидуальный проект — профессиональная направленность, актуальность, практическая результативность.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159385" algn="l"/>
                        </a:tabLst>
                      </a:pPr>
                      <a:r>
                        <a:rPr lang="ru-RU" sz="14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 итогах проведения ВПР и утверждении комплекса мер (дорожной карты) работы с педагогами.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159385" algn="l"/>
                        </a:tabLst>
                      </a:pPr>
                      <a:r>
                        <a:rPr lang="ru-RU" sz="14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Организация самостоятельной работы студентов: документационное обеспечение,  отражение в расписании занятий, отчетная документация.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159385" algn="l"/>
                        </a:tabLst>
                      </a:pPr>
                      <a:r>
                        <a:rPr lang="ru-RU" sz="14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Профессионально-общественная аккредитация основных профессиональных образовательных программ среднего профессионального </a:t>
                      </a:r>
                      <a:r>
                        <a:rPr lang="ru-RU" sz="1400" b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образования.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159385" algn="l"/>
                        </a:tabLst>
                      </a:pPr>
                      <a:r>
                        <a:rPr lang="ru-RU" sz="1400" b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Создание </a:t>
                      </a:r>
                      <a:r>
                        <a:rPr lang="ru-RU" sz="14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эффективной системы профориентации школьников, способствующей формированию профессионального самоопределения личности</a:t>
                      </a:r>
                      <a:endParaRPr lang="ru-RU" sz="1400" b="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2789" marR="62789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62209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3" name="Rectangle 15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8" name="Rectangle 18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Rectangle 31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9" name="Rectangle 47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Rectangle 24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" name="Rectangle 35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2" name="Таблица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3727658"/>
              </p:ext>
            </p:extLst>
          </p:nvPr>
        </p:nvGraphicFramePr>
        <p:xfrm>
          <a:off x="1" y="1192695"/>
          <a:ext cx="12192000" cy="5665307"/>
        </p:xfrm>
        <a:graphic>
          <a:graphicData uri="http://schemas.openxmlformats.org/drawingml/2006/table">
            <a:tbl>
              <a:tblPr firstRow="1" firstCol="1" bandRow="1">
                <a:tableStyleId>{8A107856-5554-42FB-B03E-39F5DBC370BA}</a:tableStyleId>
              </a:tblPr>
              <a:tblGrid>
                <a:gridCol w="673805"/>
                <a:gridCol w="6092754"/>
                <a:gridCol w="2660073"/>
                <a:gridCol w="2765368"/>
              </a:tblGrid>
              <a:tr h="1643601">
                <a:tc>
                  <a:txBody>
                    <a:bodyPr/>
                    <a:lstStyle/>
                    <a:p>
                      <a:pPr marL="457200"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п</a:t>
                      </a:r>
                      <a:r>
                        <a:rPr lang="en-US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/</a:t>
                      </a:r>
                      <a:r>
                        <a:rPr lang="ru-RU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</a:t>
                      </a:r>
                      <a:endParaRPr lang="ru-RU" sz="12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2802" marR="62802" marT="0" marB="0"/>
                </a:tc>
                <a:tc>
                  <a:txBody>
                    <a:bodyPr/>
                    <a:lstStyle/>
                    <a:p>
                      <a:pPr marL="457200"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направления деятельности рабочей группы</a:t>
                      </a:r>
                      <a:endParaRPr lang="ru-RU" sz="12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2802" marR="62802" marT="0" marB="0"/>
                </a:tc>
                <a:tc>
                  <a:txBody>
                    <a:bodyPr/>
                    <a:lstStyle/>
                    <a:p>
                      <a:pPr marL="457200"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Ф.И.О. руководителя рабочей группы</a:t>
                      </a:r>
                      <a:endParaRPr lang="ru-RU" sz="12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2802" marR="62802" marT="0" marB="0"/>
                </a:tc>
                <a:tc>
                  <a:txBody>
                    <a:bodyPr/>
                    <a:lstStyle/>
                    <a:p>
                      <a:pPr marL="457200"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Количество участников рабочей группы</a:t>
                      </a:r>
                      <a:endParaRPr lang="ru-RU" sz="12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2802" marR="62802" marT="0" marB="0"/>
                </a:tc>
              </a:tr>
              <a:tr h="1070156">
                <a:tc>
                  <a:txBody>
                    <a:bodyPr/>
                    <a:lstStyle/>
                    <a:p>
                      <a:pPr marL="0" lvl="0" indent="0" algn="just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8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r>
                        <a:rPr lang="ru-RU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2802" marR="62802" marT="0" marB="0"/>
                </a:tc>
                <a:tc>
                  <a:txBody>
                    <a:bodyPr/>
                    <a:lstStyle/>
                    <a:p>
                      <a:pPr marL="457200" algn="just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методическое сопровождение разработки рабочих учебных планов</a:t>
                      </a:r>
                      <a:endParaRPr lang="ru-RU" sz="12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2802" marR="62802" marT="0" marB="0"/>
                </a:tc>
                <a:tc>
                  <a:txBody>
                    <a:bodyPr/>
                    <a:lstStyle/>
                    <a:p>
                      <a:pPr marL="457200" algn="just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Злобина И.А.</a:t>
                      </a:r>
                      <a:endParaRPr lang="ru-RU" sz="12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2802" marR="62802" marT="0" marB="0"/>
                </a:tc>
                <a:tc>
                  <a:txBody>
                    <a:bodyPr/>
                    <a:lstStyle/>
                    <a:p>
                      <a:pPr marL="457200" algn="just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ru-RU" sz="12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2802" marR="62802" marT="0" marB="0"/>
                </a:tc>
              </a:tr>
              <a:tr h="535079">
                <a:tc>
                  <a:txBody>
                    <a:bodyPr/>
                    <a:lstStyle/>
                    <a:p>
                      <a:pPr marL="0" lvl="0" indent="0" algn="just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8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lang="ru-RU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2802" marR="62802" marT="0" marB="0"/>
                </a:tc>
                <a:tc>
                  <a:txBody>
                    <a:bodyPr/>
                    <a:lstStyle/>
                    <a:p>
                      <a:pPr marL="457200" algn="just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бережливое управление</a:t>
                      </a:r>
                      <a:endParaRPr lang="ru-RU" sz="12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2802" marR="62802" marT="0" marB="0"/>
                </a:tc>
                <a:tc>
                  <a:txBody>
                    <a:bodyPr/>
                    <a:lstStyle/>
                    <a:p>
                      <a:pPr marL="457200" algn="just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Кобзева И.А.</a:t>
                      </a:r>
                      <a:endParaRPr lang="ru-RU" sz="12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2802" marR="62802" marT="0" marB="0"/>
                </a:tc>
                <a:tc>
                  <a:txBody>
                    <a:bodyPr/>
                    <a:lstStyle/>
                    <a:p>
                      <a:pPr marL="457200" algn="just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ru-RU" sz="12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2802" marR="62802" marT="0" marB="0"/>
                </a:tc>
              </a:tr>
              <a:tr h="535079">
                <a:tc>
                  <a:txBody>
                    <a:bodyPr/>
                    <a:lstStyle/>
                    <a:p>
                      <a:pPr marL="0" lvl="0" indent="0" algn="just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8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lang="ru-RU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2802" marR="62802" marT="0" marB="0"/>
                </a:tc>
                <a:tc>
                  <a:txBody>
                    <a:bodyPr/>
                    <a:lstStyle/>
                    <a:p>
                      <a:pPr marL="457200" algn="just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наставничество</a:t>
                      </a:r>
                      <a:endParaRPr lang="ru-RU" sz="12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2802" marR="62802" marT="0" marB="0"/>
                </a:tc>
                <a:tc>
                  <a:txBody>
                    <a:bodyPr/>
                    <a:lstStyle/>
                    <a:p>
                      <a:pPr marL="457200" algn="just">
                        <a:spcAft>
                          <a:spcPts val="0"/>
                        </a:spcAft>
                      </a:pPr>
                      <a:r>
                        <a:rPr lang="ru-RU" sz="18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Маслиёва</a:t>
                      </a:r>
                      <a:r>
                        <a:rPr lang="ru-RU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О.А.</a:t>
                      </a:r>
                      <a:endParaRPr lang="ru-RU" sz="12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2802" marR="62802" marT="0" marB="0"/>
                </a:tc>
                <a:tc>
                  <a:txBody>
                    <a:bodyPr/>
                    <a:lstStyle/>
                    <a:p>
                      <a:pPr marL="457200" algn="just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ru-RU" sz="12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2802" marR="62802" marT="0" marB="0"/>
                </a:tc>
              </a:tr>
              <a:tr h="535079">
                <a:tc>
                  <a:txBody>
                    <a:bodyPr/>
                    <a:lstStyle/>
                    <a:p>
                      <a:pPr marL="0" lvl="0" indent="0" algn="just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8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r>
                        <a:rPr lang="ru-RU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2802" marR="62802" marT="0" marB="0"/>
                </a:tc>
                <a:tc>
                  <a:txBody>
                    <a:bodyPr/>
                    <a:lstStyle/>
                    <a:p>
                      <a:pPr marL="457200" algn="just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экспертиза и аудит рабочих учебных планов</a:t>
                      </a:r>
                      <a:endParaRPr lang="ru-RU" sz="12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2802" marR="62802" marT="0" marB="0"/>
                </a:tc>
                <a:tc>
                  <a:txBody>
                    <a:bodyPr/>
                    <a:lstStyle/>
                    <a:p>
                      <a:pPr marL="457200" algn="just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Злобина И.А.</a:t>
                      </a:r>
                      <a:endParaRPr lang="ru-RU" sz="12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2802" marR="62802" marT="0" marB="0"/>
                </a:tc>
                <a:tc>
                  <a:txBody>
                    <a:bodyPr/>
                    <a:lstStyle/>
                    <a:p>
                      <a:pPr marL="457200" algn="just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39</a:t>
                      </a:r>
                      <a:endParaRPr lang="ru-RU" sz="12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2802" marR="62802" marT="0" marB="0"/>
                </a:tc>
              </a:tr>
              <a:tr h="811234">
                <a:tc>
                  <a:txBody>
                    <a:bodyPr/>
                    <a:lstStyle/>
                    <a:p>
                      <a:pPr marL="0" lvl="0" indent="0" algn="just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8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r>
                        <a:rPr lang="ru-RU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2802" marR="62802" marT="0" marB="0"/>
                </a:tc>
                <a:tc>
                  <a:txBody>
                    <a:bodyPr/>
                    <a:lstStyle/>
                    <a:p>
                      <a:pPr marL="457200" algn="just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экспертиза открытых уроков (видео уроков), мастер-классов</a:t>
                      </a:r>
                      <a:endParaRPr lang="ru-RU" sz="12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2802" marR="62802" marT="0" marB="0"/>
                </a:tc>
                <a:tc>
                  <a:txBody>
                    <a:bodyPr/>
                    <a:lstStyle/>
                    <a:p>
                      <a:pPr marL="457200" algn="just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Козьменко С.В.</a:t>
                      </a:r>
                      <a:endParaRPr lang="ru-RU" sz="12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2802" marR="62802" marT="0" marB="0"/>
                </a:tc>
                <a:tc>
                  <a:txBody>
                    <a:bodyPr/>
                    <a:lstStyle/>
                    <a:p>
                      <a:pPr marL="457200" algn="just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12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2802" marR="62802" marT="0" marB="0"/>
                </a:tc>
              </a:tr>
              <a:tr h="535079">
                <a:tc>
                  <a:txBody>
                    <a:bodyPr/>
                    <a:lstStyle/>
                    <a:p>
                      <a:pPr marL="0" lvl="0" indent="0" algn="just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8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r>
                        <a:rPr lang="ru-RU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2802" marR="62802" marT="0" marB="0"/>
                </a:tc>
                <a:tc>
                  <a:txBody>
                    <a:bodyPr/>
                    <a:lstStyle/>
                    <a:p>
                      <a:pPr marL="457200" algn="just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разработка методических материалов</a:t>
                      </a:r>
                      <a:endParaRPr lang="ru-RU" sz="12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2802" marR="62802" marT="0" marB="0"/>
                </a:tc>
                <a:tc>
                  <a:txBody>
                    <a:bodyPr/>
                    <a:lstStyle/>
                    <a:p>
                      <a:pPr marL="457200" algn="just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Выручаева Н.В.</a:t>
                      </a:r>
                      <a:endParaRPr lang="ru-RU" sz="12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2802" marR="62802" marT="0" marB="0"/>
                </a:tc>
                <a:tc>
                  <a:txBody>
                    <a:bodyPr/>
                    <a:lstStyle/>
                    <a:p>
                      <a:pPr marL="457200" algn="just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12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2802" marR="62802" marT="0" marB="0"/>
                </a:tc>
              </a:tr>
            </a:tbl>
          </a:graphicData>
        </a:graphic>
      </p:graphicFrame>
      <p:sp>
        <p:nvSpPr>
          <p:cNvPr id="13" name="Скругленный прямоугольник 12"/>
          <p:cNvSpPr/>
          <p:nvPr/>
        </p:nvSpPr>
        <p:spPr>
          <a:xfrm>
            <a:off x="0" y="0"/>
            <a:ext cx="12192000" cy="1192696"/>
          </a:xfrm>
          <a:prstGeom prst="roundRect">
            <a:avLst/>
          </a:prstGeom>
          <a:gradFill>
            <a:gsLst>
              <a:gs pos="0">
                <a:schemeClr val="bg1"/>
              </a:gs>
              <a:gs pos="50000">
                <a:schemeClr val="accent2">
                  <a:lumMod val="75000"/>
                </a:schemeClr>
              </a:gs>
              <a:gs pos="100000">
                <a:schemeClr val="bg1"/>
              </a:gs>
            </a:gsLst>
            <a:lin ang="5400000" scaled="0"/>
          </a:gra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2023-2024 учебный год</a:t>
            </a:r>
            <a:endParaRPr lang="ru-RU" sz="28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1597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" y="0"/>
            <a:ext cx="12192001" cy="6748530"/>
          </a:xfrm>
          <a:prstGeom prst="rect">
            <a:avLst/>
          </a:prstGeom>
        </p:spPr>
      </p:pic>
      <p:pic>
        <p:nvPicPr>
          <p:cNvPr id="4" name="Рисунок 3"/>
          <p:cNvPicPr/>
          <p:nvPr/>
        </p:nvPicPr>
        <p:blipFill rotWithShape="1">
          <a:blip r:embed="rId3"/>
          <a:srcRect l="25582" t="4682" r="23256" b="22828"/>
          <a:stretch/>
        </p:blipFill>
        <p:spPr bwMode="auto">
          <a:xfrm>
            <a:off x="0" y="1176020"/>
            <a:ext cx="5762624" cy="3574473"/>
          </a:xfrm>
          <a:prstGeom prst="rect">
            <a:avLst/>
          </a:prstGeom>
          <a:ln w="28575">
            <a:solidFill>
              <a:sysClr val="windowText" lastClr="00000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/>
          <p:cNvPicPr/>
          <p:nvPr/>
        </p:nvPicPr>
        <p:blipFill rotWithShape="1">
          <a:blip r:embed="rId4"/>
          <a:srcRect l="25426" t="11572" r="22637" b="30271"/>
          <a:stretch/>
        </p:blipFill>
        <p:spPr bwMode="auto">
          <a:xfrm>
            <a:off x="9001124" y="0"/>
            <a:ext cx="3190875" cy="2352040"/>
          </a:xfrm>
          <a:prstGeom prst="rect">
            <a:avLst/>
          </a:prstGeom>
          <a:ln w="12700">
            <a:solidFill>
              <a:sysClr val="windowText" lastClr="00000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" name="Рисунок 8"/>
          <p:cNvPicPr/>
          <p:nvPr/>
        </p:nvPicPr>
        <p:blipFill rotWithShape="1">
          <a:blip r:embed="rId5"/>
          <a:srcRect l="24961" t="10744" r="23255" b="21176"/>
          <a:stretch/>
        </p:blipFill>
        <p:spPr bwMode="auto">
          <a:xfrm>
            <a:off x="5791199" y="0"/>
            <a:ext cx="3181350" cy="2352040"/>
          </a:xfrm>
          <a:prstGeom prst="rect">
            <a:avLst/>
          </a:prstGeom>
          <a:ln w="19050">
            <a:solidFill>
              <a:sysClr val="windowText" lastClr="00000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" name="Рисунок 9"/>
          <p:cNvPicPr/>
          <p:nvPr/>
        </p:nvPicPr>
        <p:blipFill rotWithShape="1">
          <a:blip r:embed="rId6"/>
          <a:srcRect l="25103" t="10193" r="23296" b="4408"/>
          <a:stretch/>
        </p:blipFill>
        <p:spPr bwMode="auto">
          <a:xfrm>
            <a:off x="8972549" y="2352040"/>
            <a:ext cx="3171825" cy="3040034"/>
          </a:xfrm>
          <a:prstGeom prst="rect">
            <a:avLst/>
          </a:prstGeom>
          <a:ln w="19050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none" w="med" len="med"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82138" y="5916760"/>
            <a:ext cx="1098942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latin typeface="Times New Roman" pitchFamily="18" charset="0"/>
                <a:cs typeface="Times New Roman" pitchFamily="18" charset="0"/>
                <a:hlinkClick r:id="rId7"/>
              </a:rPr>
              <a:t>http://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  <a:hlinkClick r:id="rId7"/>
              </a:rPr>
              <a:t>www.alcollege.ru/deyatelnost/rumo-zamestitelej-po-ur.html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Рисунок 11"/>
          <p:cNvPicPr/>
          <p:nvPr/>
        </p:nvPicPr>
        <p:blipFill rotWithShape="1">
          <a:blip r:embed="rId8"/>
          <a:srcRect l="24806" t="9366" r="22947" b="3811"/>
          <a:stretch/>
        </p:blipFill>
        <p:spPr bwMode="auto">
          <a:xfrm>
            <a:off x="5791199" y="2295871"/>
            <a:ext cx="3181350" cy="3096203"/>
          </a:xfrm>
          <a:prstGeom prst="rect">
            <a:avLst/>
          </a:prstGeom>
          <a:ln w="12700">
            <a:solidFill>
              <a:sysClr val="windowText" lastClr="00000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344654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83390588"/>
              </p:ext>
            </p:extLst>
          </p:nvPr>
        </p:nvGraphicFramePr>
        <p:xfrm>
          <a:off x="0" y="0"/>
          <a:ext cx="12191999" cy="6858001"/>
        </p:xfrm>
        <a:graphic>
          <a:graphicData uri="http://schemas.openxmlformats.org/drawingml/2006/table">
            <a:tbl>
              <a:tblPr firstRow="1" firstCol="1" bandRow="1">
                <a:tableStyleId>{8A107856-5554-42FB-B03E-39F5DBC370BA}</a:tableStyleId>
              </a:tblPr>
              <a:tblGrid>
                <a:gridCol w="12191999"/>
              </a:tblGrid>
              <a:tr h="114369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Заседание 1</a:t>
                      </a:r>
                      <a:endParaRPr lang="ru-RU" sz="1400" b="1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База проведения: ОГАПОУ «</a:t>
                      </a:r>
                      <a:r>
                        <a:rPr lang="ru-RU" sz="1600" b="1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Ракитянский</a:t>
                      </a:r>
                      <a:r>
                        <a:rPr lang="ru-RU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агротехнологический техникум».</a:t>
                      </a:r>
                      <a:endParaRPr lang="ru-RU" sz="1400" b="1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Тема: Инструменты наставничества, их реализация в системе среднего профессионального образования.</a:t>
                      </a:r>
                      <a:endParaRPr lang="ru-RU" sz="1400" b="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Обсуждаемые вопросы:</a:t>
                      </a:r>
                      <a:endParaRPr lang="ru-RU" sz="1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2737" marR="52737" marT="0" marB="0"/>
                </a:tc>
              </a:tr>
              <a:tr h="4570615"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6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 итогах работы в 2022-2023 учебном году и планировании деятельности РУМО на 2023-2024 учебный год.</a:t>
                      </a:r>
                      <a:endParaRPr lang="ru-RU" sz="1400" b="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6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Внедрение курса «Карьерное моделирование» в образовательный  процесс.</a:t>
                      </a:r>
                      <a:endParaRPr lang="ru-RU" sz="1400" b="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6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Особенности проведения промежуточной аттестации по профессиональному модулю.</a:t>
                      </a:r>
                      <a:endParaRPr lang="ru-RU" sz="1400" b="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6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Реализация </a:t>
                      </a:r>
                      <a:r>
                        <a:rPr lang="ru-RU" sz="1600" b="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профориентационного</a:t>
                      </a:r>
                      <a:r>
                        <a:rPr lang="ru-RU" sz="16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проекта «Шаги в профессию» программы развития ОГАПОУ «РАТТ».</a:t>
                      </a:r>
                      <a:endParaRPr lang="ru-RU" sz="1400" b="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6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опыта работы по подготовке к прохождению процедуры государственной аккредитации образовательной деятельности.</a:t>
                      </a:r>
                      <a:endParaRPr lang="ru-RU" sz="1400" b="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Полученный результат:</a:t>
                      </a:r>
                      <a:endParaRPr lang="ru-RU" sz="1400" b="1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6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Утвержден отчет о деятельности регионального учебно-методического объединения заместителей директоров по учебной работе ПОО Белгородской области за 2022-2023 учебный год.</a:t>
                      </a:r>
                      <a:endParaRPr lang="ru-RU" sz="1400" b="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6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Утвержден план работы регионального учебно-методического объединения заместителей директоров по учебной работе ПОО Белгородской области на 2023-2024 учебный год.</a:t>
                      </a:r>
                      <a:endParaRPr lang="ru-RU" sz="1400" b="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6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Определены наставники за вновь назначенными заместителями директоров (по учебной работе) на 2023-2024 учебный год.</a:t>
                      </a:r>
                      <a:endParaRPr lang="ru-RU" sz="1400" b="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6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Утверждены составы постоянно действующих рабочих групп.</a:t>
                      </a:r>
                      <a:endParaRPr lang="ru-RU" sz="1400" b="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6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Определены рекомендации ПОО в части внедрения курса «Карьерное моделирование» в образовательный  процесс; проведения промежуточной аттестации по профессиональному модулю; </a:t>
                      </a:r>
                      <a:r>
                        <a:rPr lang="ru-RU" sz="1600" b="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профориентационной</a:t>
                      </a:r>
                      <a:r>
                        <a:rPr lang="ru-RU" sz="16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работы; организации работы по подготовке к прохождению процедуры государственной аккредитации образовательной деятельности.</a:t>
                      </a:r>
                      <a:endParaRPr lang="ru-RU" sz="1400" b="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400" b="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2737" marR="52737" marT="0" marB="0"/>
                </a:tc>
              </a:tr>
              <a:tr h="114369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Распространение лучшего опыта:</a:t>
                      </a:r>
                      <a:endParaRPr lang="ru-RU" sz="1400" b="1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6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Рассылка материалов заседания в ПОО.</a:t>
                      </a:r>
                      <a:endParaRPr lang="ru-RU" sz="1400" b="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6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Размещение информации и материалов заседания на сайте ОГАПОУ «Алексеевский колледж» (</a:t>
                      </a:r>
                      <a:r>
                        <a:rPr lang="ru-RU" sz="1600" b="0" u="sng" dirty="0">
                          <a:effectLst/>
                          <a:latin typeface="Times New Roman" pitchFamily="18" charset="0"/>
                          <a:cs typeface="Times New Roman" pitchFamily="18" charset="0"/>
                          <a:hlinkClick r:id="rId2"/>
                        </a:rPr>
                        <a:t>http://www.alcollege.ru/activ/79-rumo-zamestitelej-po-ur/1106-metodicheskaya-kopilka.html</a:t>
                      </a:r>
                      <a:r>
                        <a:rPr lang="ru-RU" sz="16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)</a:t>
                      </a:r>
                      <a:endParaRPr lang="ru-RU" sz="1400" b="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2737" marR="52737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67846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1701564"/>
              </p:ext>
            </p:extLst>
          </p:nvPr>
        </p:nvGraphicFramePr>
        <p:xfrm>
          <a:off x="0" y="0"/>
          <a:ext cx="12191999" cy="7348837"/>
        </p:xfrm>
        <a:graphic>
          <a:graphicData uri="http://schemas.openxmlformats.org/drawingml/2006/table">
            <a:tbl>
              <a:tblPr firstRow="1" firstCol="1" bandRow="1">
                <a:tableStyleId>{8A107856-5554-42FB-B03E-39F5DBC370BA}</a:tableStyleId>
              </a:tblPr>
              <a:tblGrid>
                <a:gridCol w="12191999"/>
              </a:tblGrid>
              <a:tr h="122464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Заседание 2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База проведения: ОГАПОУ «</a:t>
                      </a:r>
                      <a:r>
                        <a:rPr lang="ru-RU" sz="1600" b="1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Старооскольский</a:t>
                      </a:r>
                      <a:r>
                        <a:rPr lang="ru-RU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техникум технологий и дизайна».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Тема: Использование цифровых образовательных технологий как средство повышения эффективности образовательного процесса.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Обсуждаемые вопросы: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5203" marR="45203" marT="0" marB="0"/>
                </a:tc>
              </a:tr>
              <a:tr h="4653642"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6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Внедрение методик преподавания общеобразовательных учебных дисциплин с учетом профессиональной направленности программ среднего профессионального образования в рамках Федерального проекта «Современная школа».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6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Использование цифровых образовательных технологий как средство повышения эффективности образовательного процесса.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6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Правила применения организациями, осуществляющими образовательную деятельность, электронного обучения, дистанционных образовательных технологий при реализации образовательных программ с 01.09.2024 г.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6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Нормативно-правовая база и документационное обеспечение процесса освоения профессии рабочего в соответствии с перечнем профессий, должностей служащих, по которым осуществляется профессиональное обучение.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6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Организация работы с обучающимися группы риска по неуспеваемости и их родителями (законными представителями).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6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Правовой обзор изменений законодательства в сфере образования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Полученный результат: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6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Определены рекомендации ПОО в части актуализации локальных нормативных актов по информационной образовательной среде с учетом изменений законодательства.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6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Определены рекомендации ПОО в части разработки ОПОП на 2024-2025 учебный год с учетом изменений законодательства, а также отражения в пояснительной записке возможности использования электронного обучения и дистанционных образовательных технологий в образовательном процессе.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6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Определены рекомендации ПОО в части анализа необходимости получения аттестатов об основном общем образовании студентами, прибывшими из ЛНР, ДНР и Украины. </a:t>
                      </a:r>
                    </a:p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600" b="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5203" marR="45203" marT="0" marB="0"/>
                </a:tc>
              </a:tr>
              <a:tr h="97971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Распространение лучшего опыта: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	Рассылка материалов заседания в ПОО.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	Размещение информации и материалов заседания на сайте ОГАПОУ «Алексеевский колледж» (</a:t>
                      </a:r>
                      <a:r>
                        <a:rPr lang="ru-RU" sz="1600" b="0" u="sng" dirty="0">
                          <a:effectLst/>
                          <a:latin typeface="Times New Roman" pitchFamily="18" charset="0"/>
                          <a:cs typeface="Times New Roman" pitchFamily="18" charset="0"/>
                          <a:hlinkClick r:id="rId2"/>
                        </a:rPr>
                        <a:t>http://www.alcollege.ru/activ/79-rumo-zamestitelej-po-ur/1106-metodicheskaya-kopilka.html</a:t>
                      </a:r>
                      <a:r>
                        <a:rPr lang="ru-RU" sz="16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)</a:t>
                      </a:r>
                      <a:endParaRPr lang="ru-RU" sz="1600" b="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5203" marR="45203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25490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2618094"/>
              </p:ext>
            </p:extLst>
          </p:nvPr>
        </p:nvGraphicFramePr>
        <p:xfrm>
          <a:off x="0" y="0"/>
          <a:ext cx="12191999" cy="6858000"/>
        </p:xfrm>
        <a:graphic>
          <a:graphicData uri="http://schemas.openxmlformats.org/drawingml/2006/table">
            <a:tbl>
              <a:tblPr firstRow="1" firstCol="1" bandRow="1">
                <a:tableStyleId>{8A107856-5554-42FB-B03E-39F5DBC370BA}</a:tableStyleId>
              </a:tblPr>
              <a:tblGrid>
                <a:gridCol w="12191999"/>
              </a:tblGrid>
              <a:tr h="467590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Заседание 3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База проведения: ОГАПОУ «</a:t>
                      </a:r>
                      <a:r>
                        <a:rPr lang="ru-RU" sz="1600" b="1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Старооскольский</a:t>
                      </a:r>
                      <a:r>
                        <a:rPr lang="ru-RU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техникум агробизнеса, кооперации и сервиса».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Тема: «Формирование и развитие кадрового потенциала системы среднего профессионального образования».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Обсуждаемые вопросы: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247650" algn="l"/>
                        </a:tabLst>
                      </a:pPr>
                      <a:r>
                        <a:rPr lang="ru-RU" sz="16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Требования к кадровым условиям реализации основных профессиональных образовательных программ среднего профессионального образования в условиях актуализации Федеральных государственных образовательных стандартов среднего профессионального образования. 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152400" algn="l"/>
                        </a:tabLst>
                      </a:pPr>
                      <a:r>
                        <a:rPr lang="ru-RU" sz="16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Разработка рабочих учебных планов в соответствии с новыми ФГОС СПО, передовыми технологиями и заказом работодателей.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152400" algn="l"/>
                        </a:tabLst>
                      </a:pPr>
                      <a:r>
                        <a:rPr lang="ru-RU" sz="16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Формирование и развитие кадрового потенциала системы среднего профессионального образования.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152400" algn="l"/>
                        </a:tabLst>
                      </a:pPr>
                      <a:r>
                        <a:rPr lang="ru-RU" sz="16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Нормативно-правовая основа для урегулирования конфликтных ситуаций при проведении всех видов аттестации в процессе реализации программ СПО.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152400" algn="l"/>
                        </a:tabLst>
                      </a:pPr>
                      <a:r>
                        <a:rPr lang="ru-RU" sz="16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Особый порядок освоения дисциплины «Физическая культура» с учетом здоровья инвалидов и лиц с ограниченными возможностями здоровья.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152400" algn="l"/>
                        </a:tabLst>
                      </a:pPr>
                      <a:r>
                        <a:rPr lang="ru-RU" sz="16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Организационно-правовое сопровождение реализации индивидуального проекта.</a:t>
                      </a:r>
                      <a:endParaRPr lang="ru-RU" sz="1600" b="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7531" marR="57531" marT="0" marB="0"/>
                </a:tc>
              </a:tr>
              <a:tr h="93518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Полученный результат: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6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Даны рекомендации ПОО по актуализации Правила приема на программы СПО на 2024 год в связи с вступлением в силу отдельных положений законодательства с 1 мая 2024 года.</a:t>
                      </a:r>
                      <a:endParaRPr lang="ru-RU" sz="1600" b="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7531" marR="57531" marT="0" marB="0"/>
                </a:tc>
              </a:tr>
              <a:tr h="124690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Распространение лучшего опыта: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	Рассылка материалов заседания в ПОО.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	Размещение информации на сайте ОГАПОУ «Алексеевский колледж» (http://www.alcollege.ru/activ/79-rumo-zamestitelej-po-ur/1106-metodicheskaya-kopilka.html).</a:t>
                      </a:r>
                      <a:endParaRPr lang="ru-RU" sz="1600" b="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7531" marR="57531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58539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0191361"/>
              </p:ext>
            </p:extLst>
          </p:nvPr>
        </p:nvGraphicFramePr>
        <p:xfrm>
          <a:off x="1" y="0"/>
          <a:ext cx="12192000" cy="6941184"/>
        </p:xfrm>
        <a:graphic>
          <a:graphicData uri="http://schemas.openxmlformats.org/drawingml/2006/table">
            <a:tbl>
              <a:tblPr firstRow="1" firstCol="1" bandRow="1">
                <a:tableStyleId>{8A107856-5554-42FB-B03E-39F5DBC370BA}</a:tableStyleId>
              </a:tblPr>
              <a:tblGrid>
                <a:gridCol w="12192000"/>
              </a:tblGrid>
              <a:tr h="101600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Заседание 4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База проведения: ОГАПОУ «Белгородский техникум промышленности и сферы услуг».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Тема: «Современные подходы к реализации образовательных программ среднего профессионального образования».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Обсуждаемые вопросы: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877" marR="46877" marT="0" marB="0"/>
                </a:tc>
              </a:tr>
              <a:tr h="5841999"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200"/>
                        <a:buFont typeface="+mj-lt"/>
                        <a:buAutoNum type="arabicPeriod"/>
                      </a:pPr>
                      <a:r>
                        <a:rPr lang="ru-RU" sz="16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Правовой обзор изменений порядка приема на обучение по образовательным программам среднего профессионального образования от 12 апреля 2024 года.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200"/>
                        <a:buFont typeface="+mj-lt"/>
                        <a:buAutoNum type="arabicPeriod"/>
                      </a:pPr>
                      <a:r>
                        <a:rPr lang="ru-RU" sz="16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Особенности организации целевого обучения в 2024 году.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200"/>
                        <a:buFont typeface="+mj-lt"/>
                        <a:buAutoNum type="arabicPeriod"/>
                      </a:pPr>
                      <a:r>
                        <a:rPr lang="ru-RU" sz="16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Организация образовательного процесса на основе анализа результатов ВПР 2022 и 2023 годов в ОГАПОУ «Белгородский строительный колледж».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200"/>
                        <a:buFont typeface="+mj-lt"/>
                        <a:buAutoNum type="arabicPeriod"/>
                      </a:pPr>
                      <a:r>
                        <a:rPr lang="ru-RU" sz="16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Организационно-правовое сопровождение реализации индивидуального проекта.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200"/>
                        <a:buFont typeface="+mj-lt"/>
                        <a:buAutoNum type="arabicPeriod"/>
                      </a:pPr>
                      <a:r>
                        <a:rPr lang="ru-RU" sz="16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Взаимодействие с работодателями и социальными партнерами для реализации практической подготовки кадров.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200"/>
                        <a:buFont typeface="+mj-lt"/>
                        <a:buAutoNum type="arabicPeriod"/>
                      </a:pPr>
                      <a:r>
                        <a:rPr lang="ru-RU" sz="16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О внедрении целевой модели наставничества в ОГАПОУ «Белгородский техникум промышленности и сферы услуг».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200"/>
                        <a:buFont typeface="+mj-lt"/>
                        <a:buAutoNum type="arabicPeriod"/>
                      </a:pPr>
                      <a:r>
                        <a:rPr lang="ru-RU" sz="16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Опыт разработки комплекта оценочной документации вариативной части задания для демонстрационного экзамена профильного уровня.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200"/>
                        <a:buFont typeface="+mj-lt"/>
                        <a:buAutoNum type="arabicPeriod"/>
                      </a:pPr>
                      <a:r>
                        <a:rPr lang="ru-RU" sz="16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Информационные технологии при подготовке к демонстрационному экзамену по специальности 43.02.14 Гостиничное дело.</a:t>
                      </a:r>
                    </a:p>
                    <a:p>
                      <a:pPr indent="2159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Полученный результат: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6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Даны рекомендации ПОО в части целевого обучения.</a:t>
                      </a:r>
                    </a:p>
                    <a:p>
                      <a:pPr indent="2159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Распространение лучшего опыта:</a:t>
                      </a:r>
                    </a:p>
                    <a:p>
                      <a:pPr indent="2159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	Рассылка материалов заседания в ПОО.</a:t>
                      </a:r>
                    </a:p>
                    <a:p>
                      <a:pPr indent="2159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	Размещение информации на сайте ОГАПОУ «Алексеевский колледж» (http://www.alcollege.ru/activ/79-rumo-zamestitelej-po-ur/1106-metodicheskaya-kopilka.html</a:t>
                      </a:r>
                      <a:r>
                        <a:rPr lang="ru-RU" sz="1600" b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).</a:t>
                      </a:r>
                      <a:endParaRPr lang="ru-RU" sz="1600" b="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77" marR="46877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3973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zlobina\Desktop\Без имени-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5943" y="-6595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Скругленный прямоугольник 5"/>
          <p:cNvSpPr/>
          <p:nvPr/>
        </p:nvSpPr>
        <p:spPr>
          <a:xfrm>
            <a:off x="1216304" y="233719"/>
            <a:ext cx="9992139" cy="1129567"/>
          </a:xfrm>
          <a:prstGeom prst="roundRect">
            <a:avLst/>
          </a:prstGeom>
          <a:gradFill>
            <a:gsLst>
              <a:gs pos="0">
                <a:schemeClr val="bg1"/>
              </a:gs>
              <a:gs pos="50000">
                <a:schemeClr val="accent2">
                  <a:lumMod val="75000"/>
                </a:schemeClr>
              </a:gs>
              <a:gs pos="100000">
                <a:schemeClr val="bg1"/>
              </a:gs>
            </a:gsLst>
            <a:lin ang="5400000" scaled="0"/>
          </a:gra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449580" algn="ctr">
              <a:spcAft>
                <a:spcPts val="0"/>
              </a:spcAft>
            </a:pPr>
            <a:r>
              <a:rPr lang="ru-RU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Предложения</a:t>
            </a:r>
            <a:endParaRPr lang="ru-RU" sz="3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14120" y="2104368"/>
            <a:ext cx="11851937" cy="1318038"/>
          </a:xfrm>
          <a:prstGeom prst="roundRect">
            <a:avLst/>
          </a:prstGeom>
          <a:gradFill>
            <a:gsLst>
              <a:gs pos="0">
                <a:schemeClr val="bg1"/>
              </a:gs>
              <a:gs pos="50000">
                <a:schemeClr val="accent2">
                  <a:lumMod val="75000"/>
                </a:schemeClr>
              </a:gs>
              <a:gs pos="100000">
                <a:schemeClr val="bg1"/>
              </a:gs>
            </a:gsLst>
            <a:lin ang="5400000" scaled="0"/>
          </a:gra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latin typeface="Times New Roman"/>
                <a:ea typeface="Times New Roman"/>
              </a:rPr>
              <a:t>привлечение </a:t>
            </a:r>
            <a:r>
              <a:rPr lang="ru-RU" sz="2000" dirty="0">
                <a:solidFill>
                  <a:schemeClr val="tx1"/>
                </a:solidFill>
                <a:latin typeface="Times New Roman"/>
                <a:ea typeface="Times New Roman"/>
              </a:rPr>
              <a:t>к обмену опытом представителей организаций высшего образования, реализующих программы среднего профессионального образования</a:t>
            </a:r>
            <a:endParaRPr lang="ru-RU" sz="2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14121" y="3572756"/>
            <a:ext cx="11899802" cy="1680888"/>
          </a:xfrm>
          <a:prstGeom prst="roundRect">
            <a:avLst/>
          </a:prstGeom>
          <a:gradFill>
            <a:gsLst>
              <a:gs pos="0">
                <a:schemeClr val="bg1"/>
              </a:gs>
              <a:gs pos="50000">
                <a:schemeClr val="accent2">
                  <a:lumMod val="75000"/>
                </a:schemeClr>
              </a:gs>
              <a:gs pos="100000">
                <a:schemeClr val="bg1"/>
              </a:gs>
            </a:gsLst>
            <a:lin ang="5400000" scaled="0"/>
          </a:gra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latin typeface="Times New Roman"/>
                <a:ea typeface="Calibri"/>
              </a:rPr>
              <a:t>расширение </a:t>
            </a:r>
            <a:r>
              <a:rPr lang="ru-RU" sz="2000" dirty="0">
                <a:solidFill>
                  <a:schemeClr val="tx1"/>
                </a:solidFill>
                <a:latin typeface="Times New Roman"/>
                <a:ea typeface="Calibri"/>
              </a:rPr>
              <a:t>взаимодействия РУМО с РУМО по другим направлениям: взаимодействие заместителей директоров по УР и ИТ по вопросам ведения раздела «Электронный журнал» в 1С:Колледж.ПРОФ, формирования и ведения ФИС ФРДО, формирования и ведения ФИС ГИА и прием; размещение информации на официальном сайте образовательной организации в информационно-телекоммуникационной сети «Интернет</a:t>
            </a:r>
            <a:r>
              <a:rPr lang="ru-RU" sz="2000" dirty="0" smtClean="0">
                <a:solidFill>
                  <a:schemeClr val="tx1"/>
                </a:solidFill>
                <a:latin typeface="Times New Roman"/>
                <a:ea typeface="Calibri"/>
              </a:rPr>
              <a:t>»</a:t>
            </a:r>
            <a:endParaRPr lang="ru-RU" sz="2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Двойная стрелка вверх/вниз 1"/>
          <p:cNvSpPr/>
          <p:nvPr/>
        </p:nvSpPr>
        <p:spPr>
          <a:xfrm>
            <a:off x="5921706" y="1363286"/>
            <a:ext cx="484632" cy="608076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14121" y="5372848"/>
            <a:ext cx="11899802" cy="1324633"/>
          </a:xfrm>
          <a:prstGeom prst="roundRect">
            <a:avLst/>
          </a:prstGeom>
          <a:gradFill>
            <a:gsLst>
              <a:gs pos="0">
                <a:schemeClr val="bg1"/>
              </a:gs>
              <a:gs pos="50000">
                <a:schemeClr val="accent2">
                  <a:lumMod val="75000"/>
                </a:schemeClr>
              </a:gs>
              <a:gs pos="100000">
                <a:schemeClr val="bg1"/>
              </a:gs>
            </a:gsLst>
            <a:lin ang="5400000" scaled="0"/>
          </a:gra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tx1"/>
                </a:solidFill>
                <a:latin typeface="Times New Roman"/>
                <a:ea typeface="Times New Roman"/>
              </a:rPr>
              <a:t>р</a:t>
            </a:r>
            <a:r>
              <a:rPr lang="ru-RU" sz="2000" dirty="0" smtClean="0">
                <a:solidFill>
                  <a:schemeClr val="tx1"/>
                </a:solidFill>
                <a:latin typeface="Times New Roman"/>
                <a:ea typeface="Times New Roman"/>
              </a:rPr>
              <a:t>асширение </a:t>
            </a:r>
            <a:r>
              <a:rPr lang="ru-RU" sz="2000" dirty="0">
                <a:solidFill>
                  <a:schemeClr val="tx1"/>
                </a:solidFill>
                <a:latin typeface="Times New Roman"/>
                <a:ea typeface="Times New Roman"/>
              </a:rPr>
              <a:t>взаимодействия с АНО «ЦОПП» и департаментом по контролю и надзору в сфере образования министерства образования Белгородской области</a:t>
            </a:r>
            <a:endParaRPr lang="ru-RU" sz="2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56517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394065" y="1166290"/>
            <a:ext cx="9010997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>
                <a:hlinkClick r:id="rId2"/>
              </a:rPr>
              <a:t>http://www.alcollege.ru/files/rymo-yr/</a:t>
            </a:r>
            <a:r>
              <a:rPr lang="ru-RU" sz="2400" dirty="0">
                <a:hlinkClick r:id="rId2"/>
              </a:rPr>
              <a:t>План%20работы%20РУМО%20заместителей%20директоров%20по%20учебной%20работе%20на%202024-2025%20учебный%20год.</a:t>
            </a:r>
            <a:r>
              <a:rPr lang="en-US" sz="2400" dirty="0" err="1" smtClean="0">
                <a:hlinkClick r:id="rId2"/>
              </a:rPr>
              <a:t>pdf</a:t>
            </a:r>
            <a:r>
              <a:rPr lang="ru-RU" sz="2400" dirty="0" smtClean="0"/>
              <a:t> </a:t>
            </a:r>
            <a:endParaRPr lang="ru-RU" sz="2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851563" y="3890665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sz="2400" dirty="0">
                <a:hlinkClick r:id="rId3"/>
              </a:rPr>
              <a:t>http://www.alcollege.ru/files/rymo-yr/</a:t>
            </a:r>
            <a:r>
              <a:rPr lang="ru-RU" sz="2400" dirty="0">
                <a:hlinkClick r:id="rId3"/>
              </a:rPr>
              <a:t>Отчет%20РУМО%20замов%20по%20УР%20за%202023-2024.</a:t>
            </a:r>
            <a:r>
              <a:rPr lang="en-US" sz="2400" dirty="0" err="1" smtClean="0">
                <a:hlinkClick r:id="rId3"/>
              </a:rPr>
              <a:t>pdf</a:t>
            </a:r>
            <a:r>
              <a:rPr lang="ru-RU" sz="2400" dirty="0" smtClean="0"/>
              <a:t> 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523454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1636</TotalTime>
  <Words>2068</Words>
  <Application>Microsoft Office PowerPoint</Application>
  <PresentationFormat>Произвольный</PresentationFormat>
  <Paragraphs>369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Аспект</vt:lpstr>
      <vt:lpstr>Об итогах работы в 2023-2024 учебном году и планировании деятельности РУМО заместителей директоров по учебной работе ПОО Белгородской области на 2024-2025 учебный год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harkee</dc:creator>
  <cp:lastModifiedBy>Ирина Александровна Злобина</cp:lastModifiedBy>
  <cp:revision>119</cp:revision>
  <dcterms:created xsi:type="dcterms:W3CDTF">2018-06-28T07:03:43Z</dcterms:created>
  <dcterms:modified xsi:type="dcterms:W3CDTF">2024-10-17T10:57:03Z</dcterms:modified>
</cp:coreProperties>
</file>