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59" r:id="rId1"/>
  </p:sldMasterIdLst>
  <p:notesMasterIdLst>
    <p:notesMasterId r:id="rId7"/>
  </p:notesMasterIdLst>
  <p:sldIdLst>
    <p:sldId id="259" r:id="rId2"/>
    <p:sldId id="283" r:id="rId3"/>
    <p:sldId id="291" r:id="rId4"/>
    <p:sldId id="290" r:id="rId5"/>
    <p:sldId id="28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8C8B8-2A66-4604-9D62-594839826C4E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273E3-7E09-4479-97A9-7D59DA5F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589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303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04C51-252D-49C0-A736-6B93E17E2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78CD4C-AEC1-474D-9117-E346EB405D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88C849-3E90-462C-AB3B-EE8CFD661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1F0125-82C0-45C5-8FA2-A566BB0B5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C6DDC0-A9E0-4C6A-B8BD-DF7F8D8D8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13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6BC05-8E32-49F7-9419-6B057264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32784C-4D86-46C1-A543-B83D57A3F4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A89CE8-C931-4580-96A6-EA576F87D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D61E75-2E1D-4B9A-990B-E12FFED4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13DDC8-B738-425E-9D42-4F7BAEEB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28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831E90-174B-4A12-A90B-A0ACD21C3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5DAE70-663F-415D-A10E-FE20E2EC4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F10DA5-C1A5-4987-B92D-633A3EACA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14C409-8F05-414A-896F-DD283DBED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958AF5-0588-4742-8E6A-1898D7EA5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53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6F997-FB05-4128-81FB-784E0466B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7026C6-1AF7-47ED-B644-C2A72214C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E0190B-B23E-4393-A2D8-8595505FC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15D0BE-F058-4731-BDB8-AD9265D01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6546E8-C225-44B9-8A53-00B0B36B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8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FF3A7-4EDB-4EA7-876A-C2342169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5B2D46-2C3D-44A2-A3AE-FC3DA89F5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ED5E49-00F5-41B0-8035-C52DAC10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358BC6-8B1E-42EB-B93F-ECCB4CD08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A33163-8B42-4F75-92A2-A73B279A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144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76FA6-1485-4F95-B8B2-FA1B71E29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AC8CB6-789B-4A41-B878-5F2C01052B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203C7F-2477-4508-BC66-D377A2009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51433C-1245-400C-B56D-9D2CE460C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ADBCDF-0DB2-4BFB-AF76-6B1BF6606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2B692B-6B08-4C30-832E-22E4B6BB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1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7ABEF-9263-45C5-8C7C-B197E2970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1A80BD-9B26-431C-9DC0-585B3E549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0B2657-84DC-488A-B82C-3205A7887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3AED71-DD33-4795-B882-4A9E26D53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7F20B79-2B9E-408E-B77E-0BA05E862E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D3BF08B-4C85-4A4B-B603-22C6B8993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95C48F-5A0E-4EB3-8A8F-5DE1F113A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529627-99A3-4141-8878-2A9A5F7F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3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AECC1-B424-4605-88CA-D310E348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93AD88-FC89-4E07-A71E-DA53DE566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84C3933-3D37-471E-9EC4-F519449B5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3693928-FEDE-4F53-AEF8-B19E3500D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6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9F60616-2001-446E-88A3-903621D4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272D10-9F8E-4547-BE55-EF001AF1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45BE15-EEFD-440E-89FB-E14EBC72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53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B7B4B2-859F-4471-BF57-989E34C16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2AF1A3-56B0-4D19-A9D2-A4E7F6464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9A4D20-D72E-43ED-A1A3-48BF09F03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1B1017-64E8-43D2-8563-6EE382B07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DEA8BE-F839-4948-84DA-A98AAEE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B751C7-67E9-4DC7-BC7E-F25134F3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2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3F2E8-8F4A-43EB-9E6B-4F7CA67F3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742E92-01F0-401F-9AE7-085B641AD3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65129D-4DFE-450F-B5E4-1FD08DA64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AD6CB2-2C8B-40C8-8982-7CDD499E6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36626A-F94C-4779-B351-4911991A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D0FEFC-4249-4266-9E40-B8932437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4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DCBEC-42AE-4900-BE68-FE985A03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22EAB7-AFDC-4CEC-BD19-E5E71BBC1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087C69-693F-4606-991B-501E3B9B3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84670-1130-4271-B917-6ED53C5A0589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42E2BB-9CC0-4595-996B-402007316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FAFF3A-5081-48D5-9E05-ED6DEFD27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0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7472" y="387406"/>
            <a:ext cx="6133381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Белгородской области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4163" y="4600699"/>
            <a:ext cx="5685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Выручаева Наталья Викторовна,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(по учебной работе)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ОГАПОУ «Белгородский индустриальный колледж»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6816" y="2382429"/>
            <a:ext cx="11290433" cy="1384995"/>
          </a:xfrm>
          <a:prstGeom prst="rect">
            <a:avLst/>
          </a:prstGeom>
          <a:ln w="2857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Должностные обязанности заместителя директора по учебной работе образовательной организации среднего профессионального образования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47733" y="6249692"/>
            <a:ext cx="237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октября 2024 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DEADAF6-BD04-4865-BDD7-A4257CD54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79" y="169092"/>
            <a:ext cx="1222760" cy="1455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804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58519" y="176899"/>
            <a:ext cx="11645934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акты, регламентирующие деятельность заместителя директора образовательной организации</a:t>
            </a:r>
            <a:endParaRPr lang="ru-RU" sz="13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376453-582C-47FE-B7A5-6D8D09A4FCCA}"/>
              </a:ext>
            </a:extLst>
          </p:cNvPr>
          <p:cNvSpPr txBox="1"/>
          <p:nvPr/>
        </p:nvSpPr>
        <p:spPr>
          <a:xfrm>
            <a:off x="258519" y="637044"/>
            <a:ext cx="11645934" cy="2462213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кодекс Российской Федерации от 30 декабря 2001 г. № 197-ФЗ (далее - ТК РФ):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Статья 195.3. Порядок применения профессиональных стандартов.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настоящим Кодексом, другими федеральными законами, иными нормативными правовыми актами Российской Федерации установлены требования к квалификации, необходимой работнику для выполнения определенной трудовой функции, 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стандарты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части указанных требований обязательны для применения работодателями.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Статья 57.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трудового договора.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2.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Обязательными для включения в трудовой договор являются следующие условия: трудовая функция (работа по должности в соответствии со штатным расписанием, профессии, специальности с указанием квалификации; конкретный вид поручаемой работнику работы). Если в соответствии с настоящим Кодексом, иными федеральными законами с выполнением работ по определенным должностям, профессиям, специальностям связано предоставление компенсаций и льгот либо наличие ограничений, то наименование этих должностей, профессий или специальностей и квалификационные требования к ним должны соответствовать наименованиям и требованиям, указанным в квалификационных справочниках, утверждаемых в порядке, устанавливаемом Правительством Российской Федерации, или соответствующим положениям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стандартов.</a:t>
            </a:r>
            <a:endParaRPr lang="ru-RU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339D3E-FA65-4F53-B41A-F9A6B41BC670}"/>
              </a:ext>
            </a:extLst>
          </p:cNvPr>
          <p:cNvSpPr txBox="1"/>
          <p:nvPr/>
        </p:nvSpPr>
        <p:spPr>
          <a:xfrm>
            <a:off x="258519" y="3220848"/>
            <a:ext cx="11645934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pPr algn="just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 декабря 2012 г. № 273-ФЗ «Об образовании в Российской Федерации»:</a:t>
            </a:r>
          </a:p>
          <a:p>
            <a:pPr marL="285750" indent="-285750" algn="just">
              <a:buFontTx/>
              <a:buChar char="-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46. Право на занятие педагогической деятельностью.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Право на занятие педагогической деятельностью имеют лица, имеющие среднее профессиональное или высшее образование и отвечающие квалификационным требованиям, указанным в 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квалификационных справочниках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(или) 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профессиональным стандартам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иное не установлено настоящим Федеральным законом.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должностей педагогических работников организаций, осуществляющих образовательную деятельность, должностей руководителей образовательных организаций утверждается Правительством Российской Федерации</a:t>
            </a:r>
            <a:r>
              <a:rPr lang="ru-RU" sz="1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(Постановление Правительства от 21.02.2022 г. № 225 «Об утверждении номенклатуры должностей педагогических работников организаций, осуществляющих образовательную деятельность, должностей руководителей образовательных организаций» (С изменениями и дополнениями от 11 июля 2024 г.).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400977-8E72-448B-B59F-F85801F138BD}"/>
              </a:ext>
            </a:extLst>
          </p:cNvPr>
          <p:cNvSpPr txBox="1"/>
          <p:nvPr/>
        </p:nvSpPr>
        <p:spPr>
          <a:xfrm>
            <a:off x="258519" y="5373764"/>
            <a:ext cx="11645934" cy="116955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и социального развития РФ от 26 августа 2010 г. № 761н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образования»: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Раздел 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руководителей.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руководителя (директора, заведующего, начальника) образовательного учреждения: должностные обязанности, должен знать, требования к квалификации.</a:t>
            </a:r>
            <a:endParaRPr lang="ru-RU" sz="1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7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58519" y="176899"/>
            <a:ext cx="11645934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акты, регламентирующие деятельность заместителя директора образовательной организации</a:t>
            </a:r>
            <a:endParaRPr lang="ru-RU" sz="13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400977-8E72-448B-B59F-F85801F138BD}"/>
              </a:ext>
            </a:extLst>
          </p:cNvPr>
          <p:cNvSpPr txBox="1"/>
          <p:nvPr/>
        </p:nvSpPr>
        <p:spPr>
          <a:xfrm>
            <a:off x="273033" y="629236"/>
            <a:ext cx="11645934" cy="116955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и социального развития РФ от 26 августа 2010 г. № 761н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образования»:</a:t>
            </a:r>
          </a:p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Раздел 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руководителей.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руководителя (директора, заведующего, начальника) образовательного учреждения: должностные обязанности, должен знать, требования к квалификации.</a:t>
            </a:r>
            <a:endParaRPr lang="ru-RU" sz="1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43AF5C-0F32-46AA-8273-9DCCAE83E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68" y="1912570"/>
            <a:ext cx="10449463" cy="478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7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F2029C-ED0D-4634-BAC3-89F108BEACAC}"/>
              </a:ext>
            </a:extLst>
          </p:cNvPr>
          <p:cNvSpPr txBox="1"/>
          <p:nvPr/>
        </p:nvSpPr>
        <p:spPr>
          <a:xfrm>
            <a:off x="2083777" y="152081"/>
            <a:ext cx="8880230" cy="3385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</a:t>
            </a:r>
            <a:r>
              <a:rPr lang="ru-RU" sz="1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должностной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заместителя директора  (по учебной работе)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CDFC63-FBE5-4ACB-9748-D35E53C694FF}"/>
              </a:ext>
            </a:extLst>
          </p:cNvPr>
          <p:cNvSpPr txBox="1"/>
          <p:nvPr/>
        </p:nvSpPr>
        <p:spPr>
          <a:xfrm>
            <a:off x="149941" y="868123"/>
            <a:ext cx="1933836" cy="30777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Общие положения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4D1351-8074-4A81-BD82-7D7895811A92}"/>
              </a:ext>
            </a:extLst>
          </p:cNvPr>
          <p:cNvSpPr txBox="1"/>
          <p:nvPr/>
        </p:nvSpPr>
        <p:spPr>
          <a:xfrm>
            <a:off x="2242511" y="868123"/>
            <a:ext cx="3085629" cy="30777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Квалификационные требования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BE9A7F-D6B6-4280-89B5-3AA33141E0AC}"/>
              </a:ext>
            </a:extLst>
          </p:cNvPr>
          <p:cNvSpPr txBox="1"/>
          <p:nvPr/>
        </p:nvSpPr>
        <p:spPr>
          <a:xfrm>
            <a:off x="5483705" y="868123"/>
            <a:ext cx="2578841" cy="30777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Должностные обязанности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222899-EF71-4DB3-A67D-DB48D5163A59}"/>
              </a:ext>
            </a:extLst>
          </p:cNvPr>
          <p:cNvSpPr txBox="1"/>
          <p:nvPr/>
        </p:nvSpPr>
        <p:spPr>
          <a:xfrm>
            <a:off x="8218111" y="868122"/>
            <a:ext cx="1933836" cy="30777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Права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3B8014-FF9B-4C68-8EE9-14DE290212F6}"/>
              </a:ext>
            </a:extLst>
          </p:cNvPr>
          <p:cNvSpPr txBox="1"/>
          <p:nvPr/>
        </p:nvSpPr>
        <p:spPr>
          <a:xfrm>
            <a:off x="10266012" y="868122"/>
            <a:ext cx="1776047" cy="30777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Ответственность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F71E25B1-FC2B-4CF9-90A9-326D4B4AA40F}"/>
              </a:ext>
            </a:extLst>
          </p:cNvPr>
          <p:cNvCxnSpPr>
            <a:cxnSpLocks/>
          </p:cNvCxnSpPr>
          <p:nvPr/>
        </p:nvCxnSpPr>
        <p:spPr>
          <a:xfrm>
            <a:off x="6005146" y="490635"/>
            <a:ext cx="1" cy="133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BDCAD1FD-201B-4713-86DA-050F2F71F06B}"/>
              </a:ext>
            </a:extLst>
          </p:cNvPr>
          <p:cNvCxnSpPr>
            <a:cxnSpLocks/>
          </p:cNvCxnSpPr>
          <p:nvPr/>
        </p:nvCxnSpPr>
        <p:spPr>
          <a:xfrm>
            <a:off x="1116859" y="624253"/>
            <a:ext cx="100669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FE8AE025-495F-422E-B67B-311692FD20B9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116859" y="624254"/>
            <a:ext cx="0" cy="24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EF56AD32-B6C6-4015-9478-8960FFE45453}"/>
              </a:ext>
            </a:extLst>
          </p:cNvPr>
          <p:cNvCxnSpPr>
            <a:cxnSpLocks/>
          </p:cNvCxnSpPr>
          <p:nvPr/>
        </p:nvCxnSpPr>
        <p:spPr>
          <a:xfrm>
            <a:off x="3798513" y="624254"/>
            <a:ext cx="0" cy="24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C8270007-58FD-437D-A10E-7511D5D205A3}"/>
              </a:ext>
            </a:extLst>
          </p:cNvPr>
          <p:cNvCxnSpPr>
            <a:cxnSpLocks/>
          </p:cNvCxnSpPr>
          <p:nvPr/>
        </p:nvCxnSpPr>
        <p:spPr>
          <a:xfrm>
            <a:off x="6699738" y="624254"/>
            <a:ext cx="0" cy="24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72C2F005-9512-4799-BD68-3677F012F7E7}"/>
              </a:ext>
            </a:extLst>
          </p:cNvPr>
          <p:cNvCxnSpPr>
            <a:cxnSpLocks/>
          </p:cNvCxnSpPr>
          <p:nvPr/>
        </p:nvCxnSpPr>
        <p:spPr>
          <a:xfrm>
            <a:off x="9170377" y="624254"/>
            <a:ext cx="0" cy="24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D0C5E83B-D247-4604-8793-BDAA6F8F1B5B}"/>
              </a:ext>
            </a:extLst>
          </p:cNvPr>
          <p:cNvCxnSpPr>
            <a:cxnSpLocks/>
          </p:cNvCxnSpPr>
          <p:nvPr/>
        </p:nvCxnSpPr>
        <p:spPr>
          <a:xfrm>
            <a:off x="11183815" y="624254"/>
            <a:ext cx="0" cy="24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F76CD61-3E81-4BE2-80C8-562BBAB9ABCA}"/>
              </a:ext>
            </a:extLst>
          </p:cNvPr>
          <p:cNvSpPr txBox="1"/>
          <p:nvPr/>
        </p:nvSpPr>
        <p:spPr>
          <a:xfrm>
            <a:off x="149941" y="1407830"/>
            <a:ext cx="1933836" cy="3785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относится к категории руководителей;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профессиональное образование, стаж работы не менее 5 лет;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на должность и освобождение от нее приказом директора ОО;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руководствоваться в своей деятельности нормативными правовыми актами РФ;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подчинение;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замещение на период отсутствия.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D7B0CC-A6B5-4AD5-9961-3FF6352630E4}"/>
              </a:ext>
            </a:extLst>
          </p:cNvPr>
          <p:cNvSpPr txBox="1"/>
          <p:nvPr/>
        </p:nvSpPr>
        <p:spPr>
          <a:xfrm>
            <a:off x="2247230" y="1321203"/>
            <a:ext cx="3080909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общим профессиональным знаниям и навыкам;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специальным профессиональным знаниям и навыкам;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законодательства о предметной области деятельности;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знания и умения по предметной области деятельности.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371D58-8A98-4DCC-B135-11E1274B8BE1}"/>
              </a:ext>
            </a:extLst>
          </p:cNvPr>
          <p:cNvSpPr txBox="1"/>
          <p:nvPr/>
        </p:nvSpPr>
        <p:spPr>
          <a:xfrm>
            <a:off x="5483705" y="1321203"/>
            <a:ext cx="2578841" cy="52629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системной образовательной работы образовательной организации;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выполнения ФГОС в части требований к структуре основных образовательных программ;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контроля  качества образовательного процесса;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по подготовке и проведению промежуточной и итоговой аттестации обучающихся;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и распределение учебной нагрузку преподавателей, подготовка проекта приказа по тарификации педагогической нагрузки;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анализирует успеваемость и посещаемость обучающихся;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правильности ведения учетно-отчетной документации учебной части, отделений и цикловых комиссий.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вопросов на заседание Педагогического совета и совещания при директоре ОО.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E42806-A1C2-462E-A3FD-23FDEB71B6F4}"/>
              </a:ext>
            </a:extLst>
          </p:cNvPr>
          <p:cNvSpPr txBox="1"/>
          <p:nvPr/>
        </p:nvSpPr>
        <p:spPr>
          <a:xfrm>
            <a:off x="8218112" y="1321203"/>
            <a:ext cx="1933836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вносить предложения на рассмотрение директора ОО;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в обсуждении вопросов;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запрашивать информацию и документы;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подписывать и визировать документы;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деловую переписку с вышестоящими органами;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издавать распоряжения.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3523F0-4543-4E24-BA09-596EB6FE16A7}"/>
              </a:ext>
            </a:extLst>
          </p:cNvPr>
          <p:cNvSpPr txBox="1"/>
          <p:nvPr/>
        </p:nvSpPr>
        <p:spPr>
          <a:xfrm>
            <a:off x="10266012" y="1321203"/>
            <a:ext cx="1776047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надлежащее исполнение или неисполнение должностных обязанностей;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требований законодательства РФ;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Устава ОО;</a:t>
            </a:r>
          </a:p>
          <a:p>
            <a:pPr marL="171450" indent="-171450" algn="just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причинение материального ущерба.</a:t>
            </a:r>
          </a:p>
          <a:p>
            <a:pPr marL="171450" indent="-171450" algn="just">
              <a:buFontTx/>
              <a:buChar char="-"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3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17021" y="124513"/>
            <a:ext cx="11587432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Должностная инструкция, как локальный нормативный акт, распространяется на всех работников, принятых на соответствующую должность. Согласно ч. 3 ст. 68 Трудового кодекса РФ с локальными нормативными актами, непосредственно связанными с трудовой деятельностью работника, работодатель обязан ознакомить работника под роспись еще до подписания трудового договора.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C2B55370-76C4-4D05-95AC-E642FA6A223B}"/>
              </a:ext>
            </a:extLst>
          </p:cNvPr>
          <p:cNvCxnSpPr>
            <a:cxnSpLocks/>
          </p:cNvCxnSpPr>
          <p:nvPr/>
        </p:nvCxnSpPr>
        <p:spPr>
          <a:xfrm>
            <a:off x="6096000" y="1544128"/>
            <a:ext cx="0" cy="51154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6A16BAF-E731-4E0A-A8D9-3158493C5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40" y="1541521"/>
            <a:ext cx="5276111" cy="245833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4911E28-2CED-46DC-99D8-5CEE8F9E2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40" y="4101860"/>
            <a:ext cx="5276106" cy="275387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4F6C9A-A3F1-47B9-B5C5-55B091AFDE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0" y="1740958"/>
            <a:ext cx="2644314" cy="373445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B37F5DC-AFE9-41BF-AD7B-05014DFBC3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54" y="2415396"/>
            <a:ext cx="3005252" cy="42441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4446B6-2C01-4905-A1D6-746FD686E940}"/>
              </a:ext>
            </a:extLst>
          </p:cNvPr>
          <p:cNvSpPr txBox="1"/>
          <p:nvPr/>
        </p:nvSpPr>
        <p:spPr>
          <a:xfrm>
            <a:off x="2835754" y="1213307"/>
            <a:ext cx="6935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ознакомления сотрудника с должностной инструкцией</a:t>
            </a:r>
          </a:p>
        </p:txBody>
      </p:sp>
    </p:spTree>
    <p:extLst>
      <p:ext uri="{BB962C8B-B14F-4D97-AF65-F5344CB8AC3E}">
        <p14:creationId xmlns:p14="http://schemas.microsoft.com/office/powerpoint/2010/main" val="10269365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1391</TotalTime>
  <Words>804</Words>
  <Application>Microsoft Office PowerPoint</Application>
  <PresentationFormat>Широкоэкранный</PresentationFormat>
  <Paragraphs>55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Выручаева Наталья Викторовна</dc:creator>
  <cp:lastModifiedBy>Выручаева Наталья Викторовна</cp:lastModifiedBy>
  <cp:revision>74</cp:revision>
  <dcterms:created xsi:type="dcterms:W3CDTF">2022-06-03T16:33:09Z</dcterms:created>
  <dcterms:modified xsi:type="dcterms:W3CDTF">2024-10-17T12:57:40Z</dcterms:modified>
</cp:coreProperties>
</file>